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81" r:id="rId4"/>
    <p:sldId id="268" r:id="rId5"/>
    <p:sldId id="271" r:id="rId6"/>
    <p:sldId id="264" r:id="rId7"/>
    <p:sldId id="260" r:id="rId8"/>
    <p:sldId id="401" r:id="rId9"/>
    <p:sldId id="259" r:id="rId10"/>
    <p:sldId id="263" r:id="rId11"/>
    <p:sldId id="278" r:id="rId12"/>
    <p:sldId id="365" r:id="rId13"/>
    <p:sldId id="261" r:id="rId14"/>
    <p:sldId id="265" r:id="rId15"/>
    <p:sldId id="400" r:id="rId16"/>
    <p:sldId id="274" r:id="rId17"/>
    <p:sldId id="329" r:id="rId18"/>
    <p:sldId id="335" r:id="rId19"/>
    <p:sldId id="343" r:id="rId20"/>
    <p:sldId id="386" r:id="rId21"/>
    <p:sldId id="270" r:id="rId22"/>
    <p:sldId id="337" r:id="rId23"/>
    <p:sldId id="267" r:id="rId24"/>
    <p:sldId id="360" r:id="rId25"/>
    <p:sldId id="396" r:id="rId26"/>
    <p:sldId id="273" r:id="rId27"/>
    <p:sldId id="272" r:id="rId28"/>
    <p:sldId id="390" r:id="rId29"/>
    <p:sldId id="262" r:id="rId30"/>
    <p:sldId id="397" r:id="rId31"/>
    <p:sldId id="277" r:id="rId32"/>
    <p:sldId id="275" r:id="rId33"/>
    <p:sldId id="392" r:id="rId34"/>
    <p:sldId id="381" r:id="rId35"/>
    <p:sldId id="276" r:id="rId36"/>
    <p:sldId id="282" r:id="rId37"/>
    <p:sldId id="283" r:id="rId38"/>
    <p:sldId id="296" r:id="rId39"/>
    <p:sldId id="295" r:id="rId40"/>
    <p:sldId id="393" r:id="rId41"/>
    <p:sldId id="293" r:id="rId42"/>
    <p:sldId id="399" r:id="rId43"/>
    <p:sldId id="299" r:id="rId44"/>
    <p:sldId id="398" r:id="rId45"/>
    <p:sldId id="298" r:id="rId46"/>
    <p:sldId id="333" r:id="rId47"/>
    <p:sldId id="338" r:id="rId48"/>
    <p:sldId id="373" r:id="rId49"/>
    <p:sldId id="372" r:id="rId50"/>
    <p:sldId id="289" r:id="rId51"/>
    <p:sldId id="362" r:id="rId52"/>
    <p:sldId id="361" r:id="rId53"/>
    <p:sldId id="364" r:id="rId54"/>
    <p:sldId id="328" r:id="rId55"/>
    <p:sldId id="287" r:id="rId56"/>
    <p:sldId id="288" r:id="rId57"/>
    <p:sldId id="383" r:id="rId58"/>
    <p:sldId id="269" r:id="rId59"/>
    <p:sldId id="290" r:id="rId60"/>
    <p:sldId id="359" r:id="rId61"/>
    <p:sldId id="292" r:id="rId62"/>
    <p:sldId id="291" r:id="rId63"/>
    <p:sldId id="389" r:id="rId64"/>
    <p:sldId id="370" r:id="rId65"/>
    <p:sldId id="371" r:id="rId66"/>
    <p:sldId id="294" r:id="rId67"/>
    <p:sldId id="332" r:id="rId68"/>
    <p:sldId id="302" r:id="rId69"/>
    <p:sldId id="404" r:id="rId70"/>
    <p:sldId id="385" r:id="rId71"/>
    <p:sldId id="300" r:id="rId72"/>
    <p:sldId id="301" r:id="rId73"/>
    <p:sldId id="305" r:id="rId74"/>
    <p:sldId id="304" r:id="rId75"/>
    <p:sldId id="303" r:id="rId76"/>
    <p:sldId id="306" r:id="rId77"/>
    <p:sldId id="308" r:id="rId78"/>
    <p:sldId id="351" r:id="rId79"/>
    <p:sldId id="352" r:id="rId80"/>
    <p:sldId id="405" r:id="rId81"/>
    <p:sldId id="353" r:id="rId82"/>
    <p:sldId id="349" r:id="rId83"/>
    <p:sldId id="356" r:id="rId84"/>
    <p:sldId id="355" r:id="rId85"/>
    <p:sldId id="309" r:id="rId86"/>
    <p:sldId id="311" r:id="rId87"/>
    <p:sldId id="310" r:id="rId88"/>
    <p:sldId id="323" r:id="rId89"/>
    <p:sldId id="312" r:id="rId90"/>
    <p:sldId id="403" r:id="rId91"/>
    <p:sldId id="313" r:id="rId92"/>
    <p:sldId id="318" r:id="rId93"/>
    <p:sldId id="315" r:id="rId94"/>
    <p:sldId id="347" r:id="rId95"/>
    <p:sldId id="346" r:id="rId96"/>
    <p:sldId id="402" r:id="rId97"/>
    <p:sldId id="326" r:id="rId98"/>
    <p:sldId id="387" r:id="rId99"/>
    <p:sldId id="325"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992" autoAdjust="0"/>
    <p:restoredTop sz="94660"/>
  </p:normalViewPr>
  <p:slideViewPr>
    <p:cSldViewPr snapToGrid="0">
      <p:cViewPr varScale="1">
        <p:scale>
          <a:sx n="54" d="100"/>
          <a:sy n="54" d="100"/>
        </p:scale>
        <p:origin x="64" y="3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10/22/2020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10/22/2020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10/22/2020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10/22/2020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9.xml"/><Relationship Id="rId5" Type="http://schemas.openxmlformats.org/officeDocument/2006/relationships/image" Target="../media/image50.jp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68B3-F86F-485E-A9B1-ECA238D55738}"/>
              </a:ext>
            </a:extLst>
          </p:cNvPr>
          <p:cNvSpPr>
            <a:spLocks noGrp="1"/>
          </p:cNvSpPr>
          <p:nvPr>
            <p:ph type="ctrTitle"/>
          </p:nvPr>
        </p:nvSpPr>
        <p:spPr/>
        <p:txBody>
          <a:bodyPr/>
          <a:lstStyle/>
          <a:p>
            <a:pPr marL="0" marR="0">
              <a:lnSpc>
                <a:spcPct val="115000"/>
              </a:lnSpc>
              <a:spcBef>
                <a:spcPts val="0"/>
              </a:spcBef>
              <a:spcAft>
                <a:spcPts val="1000"/>
              </a:spcAft>
            </a:pPr>
            <a:r>
              <a:rPr lang="en-US" sz="6600" dirty="0">
                <a:effectLst/>
                <a:latin typeface="Arial" panose="020B0604020202020204" pitchFamily="34" charset="0"/>
                <a:ea typeface="Calibri" panose="020F0502020204030204" pitchFamily="34" charset="0"/>
                <a:cs typeface="Times New Roman" panose="02020603050405020304" pitchFamily="18" charset="0"/>
              </a:rPr>
              <a:t>The Paper Militia</a:t>
            </a:r>
            <a:br>
              <a:rPr lang="en-US" sz="6600" dirty="0">
                <a:effectLst/>
                <a:latin typeface="Arial" panose="020B060402020202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Arial" panose="020B0604020202020204" pitchFamily="34" charset="0"/>
                <a:ea typeface="Calibri" panose="020F0502020204030204" pitchFamily="34" charset="0"/>
                <a:cs typeface="Times New Roman" panose="02020603050405020304" pitchFamily="18" charset="0"/>
              </a:rPr>
              <a:t>The Unofficial Guide to Pre/Post-Apocalyptic</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Arial" panose="020B0604020202020204" pitchFamily="34" charset="0"/>
                <a:ea typeface="Calibri" panose="020F0502020204030204" pitchFamily="34" charset="0"/>
                <a:cs typeface="Times New Roman" panose="02020603050405020304" pitchFamily="18" charset="0"/>
              </a:rPr>
              <a:t> Strategies for the African American in Texas and Abroad.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D96F8A98-F94B-4382-A56C-864A61C15C6B}"/>
              </a:ext>
            </a:extLst>
          </p:cNvPr>
          <p:cNvSpPr>
            <a:spLocks noGrp="1"/>
          </p:cNvSpPr>
          <p:nvPr>
            <p:ph type="subTitle" idx="1"/>
          </p:nvPr>
        </p:nvSpPr>
        <p:spPr>
          <a:xfrm>
            <a:off x="801318" y="4474522"/>
            <a:ext cx="4200340" cy="802005"/>
          </a:xfrm>
        </p:spPr>
        <p:txBody>
          <a:bodyPr>
            <a:normAutofit lnSpcReduction="10000"/>
          </a:bodyPr>
          <a:lstStyle/>
          <a:p>
            <a:r>
              <a:rPr lang="en-US" dirty="0"/>
              <a:t>Bean Soup Science Online</a:t>
            </a:r>
          </a:p>
          <a:p>
            <a:r>
              <a:rPr lang="en-US" dirty="0"/>
              <a:t>www.corenovus.org</a:t>
            </a:r>
          </a:p>
        </p:txBody>
      </p:sp>
      <p:pic>
        <p:nvPicPr>
          <p:cNvPr id="6" name="Picture 5">
            <a:extLst>
              <a:ext uri="{FF2B5EF4-FFF2-40B4-BE49-F238E27FC236}">
                <a16:creationId xmlns:a16="http://schemas.microsoft.com/office/drawing/2014/main" id="{6BE1F162-0B69-4070-B7E2-0D55C48F45C0}"/>
              </a:ext>
            </a:extLst>
          </p:cNvPr>
          <p:cNvPicPr>
            <a:picLocks noChangeAspect="1"/>
          </p:cNvPicPr>
          <p:nvPr/>
        </p:nvPicPr>
        <p:blipFill>
          <a:blip r:embed="rId2"/>
          <a:stretch>
            <a:fillRect/>
          </a:stretch>
        </p:blipFill>
        <p:spPr>
          <a:xfrm>
            <a:off x="1777207" y="5425312"/>
            <a:ext cx="914803" cy="1040462"/>
          </a:xfrm>
          <a:prstGeom prst="rect">
            <a:avLst/>
          </a:prstGeom>
        </p:spPr>
      </p:pic>
      <p:sp>
        <p:nvSpPr>
          <p:cNvPr id="4" name="TextBox 3">
            <a:extLst>
              <a:ext uri="{FF2B5EF4-FFF2-40B4-BE49-F238E27FC236}">
                <a16:creationId xmlns:a16="http://schemas.microsoft.com/office/drawing/2014/main" id="{E2EA4C15-4F48-443B-85FD-BD3403783235}"/>
              </a:ext>
            </a:extLst>
          </p:cNvPr>
          <p:cNvSpPr txBox="1"/>
          <p:nvPr/>
        </p:nvSpPr>
        <p:spPr>
          <a:xfrm>
            <a:off x="9721515" y="5425312"/>
            <a:ext cx="1361454" cy="369332"/>
          </a:xfrm>
          <a:prstGeom prst="rect">
            <a:avLst/>
          </a:prstGeom>
          <a:noFill/>
        </p:spPr>
        <p:txBody>
          <a:bodyPr wrap="square" rtlCol="0">
            <a:spAutoFit/>
          </a:bodyPr>
          <a:lstStyle/>
          <a:p>
            <a:r>
              <a:rPr lang="en-US" dirty="0"/>
              <a:t>9/2020</a:t>
            </a:r>
          </a:p>
        </p:txBody>
      </p:sp>
      <p:pic>
        <p:nvPicPr>
          <p:cNvPr id="5" name="Picture 4">
            <a:extLst>
              <a:ext uri="{FF2B5EF4-FFF2-40B4-BE49-F238E27FC236}">
                <a16:creationId xmlns:a16="http://schemas.microsoft.com/office/drawing/2014/main" id="{46D6E2A5-731B-4987-8167-9706A565CBC4}"/>
              </a:ext>
            </a:extLst>
          </p:cNvPr>
          <p:cNvPicPr/>
          <p:nvPr/>
        </p:nvPicPr>
        <p:blipFill rotWithShape="1">
          <a:blip r:embed="rId3" cstate="print">
            <a:extLst>
              <a:ext uri="{28A0092B-C50C-407E-A947-70E740481C1C}">
                <a14:useLocalDpi xmlns:a14="http://schemas.microsoft.com/office/drawing/2010/main" val="0"/>
              </a:ext>
            </a:extLst>
          </a:blip>
          <a:srcRect l="10638" t="14670" r="30769" b="18428"/>
          <a:stretch/>
        </p:blipFill>
        <p:spPr bwMode="auto">
          <a:xfrm>
            <a:off x="9312095" y="1144521"/>
            <a:ext cx="2564077" cy="4124325"/>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62307446-460B-424C-AEA2-248CDB772C9B}"/>
              </a:ext>
            </a:extLst>
          </p:cNvPr>
          <p:cNvSpPr txBox="1"/>
          <p:nvPr/>
        </p:nvSpPr>
        <p:spPr>
          <a:xfrm>
            <a:off x="3221549" y="5794644"/>
            <a:ext cx="6499966"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CommUnity Preppers/Way </a:t>
            </a:r>
            <a:r>
              <a:rPr lang="en-US" dirty="0">
                <a:latin typeface="Arial" panose="020B0604020202020204" pitchFamily="34" charset="0"/>
                <a:cs typeface="Arial" panose="020B0604020202020204" pitchFamily="34" charset="0"/>
              </a:rPr>
              <a:t>O</a:t>
            </a:r>
            <a:r>
              <a:rPr lang="en-US" sz="1800" dirty="0">
                <a:latin typeface="Arial" panose="020B0604020202020204" pitchFamily="34" charset="0"/>
                <a:cs typeface="Arial" panose="020B0604020202020204" pitchFamily="34" charset="0"/>
              </a:rPr>
              <a:t>f  The Radical Series</a:t>
            </a:r>
          </a:p>
        </p:txBody>
      </p:sp>
    </p:spTree>
    <p:extLst>
      <p:ext uri="{BB962C8B-B14F-4D97-AF65-F5344CB8AC3E}">
        <p14:creationId xmlns:p14="http://schemas.microsoft.com/office/powerpoint/2010/main" val="1683880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7F0B9-D126-4A69-9B9E-A607649C4A23}"/>
              </a:ext>
            </a:extLst>
          </p:cNvPr>
          <p:cNvPicPr/>
          <p:nvPr/>
        </p:nvPicPr>
        <p:blipFill rotWithShape="1">
          <a:blip r:embed="rId2" cstate="print">
            <a:extLst>
              <a:ext uri="{28A0092B-C50C-407E-A947-70E740481C1C}">
                <a14:useLocalDpi xmlns:a14="http://schemas.microsoft.com/office/drawing/2010/main" val="0"/>
              </a:ext>
            </a:extLst>
          </a:blip>
          <a:srcRect l="10405" t="7789" r="9281" b="6031"/>
          <a:stretch/>
        </p:blipFill>
        <p:spPr bwMode="auto">
          <a:xfrm>
            <a:off x="551497" y="485775"/>
            <a:ext cx="4172903" cy="5946395"/>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995EAE8C-25F3-450F-BB39-BF334A1BAF5B}"/>
              </a:ext>
            </a:extLst>
          </p:cNvPr>
          <p:cNvPicPr/>
          <p:nvPr/>
        </p:nvPicPr>
        <p:blipFill rotWithShape="1">
          <a:blip r:embed="rId3">
            <a:extLst>
              <a:ext uri="{28A0092B-C50C-407E-A947-70E740481C1C}">
                <a14:useLocalDpi xmlns:a14="http://schemas.microsoft.com/office/drawing/2010/main" val="0"/>
              </a:ext>
            </a:extLst>
          </a:blip>
          <a:srcRect t="30076"/>
          <a:stretch/>
        </p:blipFill>
        <p:spPr bwMode="auto">
          <a:xfrm>
            <a:off x="5343525" y="485775"/>
            <a:ext cx="6150102" cy="508235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496C5788-0CE1-43C3-83CE-BEF65B02C680}"/>
              </a:ext>
            </a:extLst>
          </p:cNvPr>
          <p:cNvSpPr txBox="1"/>
          <p:nvPr/>
        </p:nvSpPr>
        <p:spPr>
          <a:xfrm>
            <a:off x="11493627" y="6247504"/>
            <a:ext cx="598714" cy="369332"/>
          </a:xfrm>
          <a:prstGeom prst="rect">
            <a:avLst/>
          </a:prstGeom>
          <a:noFill/>
        </p:spPr>
        <p:txBody>
          <a:bodyPr wrap="square" rtlCol="0">
            <a:spAutoFit/>
          </a:bodyPr>
          <a:lstStyle/>
          <a:p>
            <a:r>
              <a:rPr lang="en-US" dirty="0"/>
              <a:t>8.</a:t>
            </a:r>
          </a:p>
        </p:txBody>
      </p:sp>
      <p:sp>
        <p:nvSpPr>
          <p:cNvPr id="5" name="TextBox 4">
            <a:extLst>
              <a:ext uri="{FF2B5EF4-FFF2-40B4-BE49-F238E27FC236}">
                <a16:creationId xmlns:a16="http://schemas.microsoft.com/office/drawing/2014/main" id="{C657101E-F3DA-4626-A689-2072DA732F56}"/>
              </a:ext>
            </a:extLst>
          </p:cNvPr>
          <p:cNvSpPr txBox="1"/>
          <p:nvPr/>
        </p:nvSpPr>
        <p:spPr>
          <a:xfrm>
            <a:off x="5343525" y="5889171"/>
            <a:ext cx="5966732"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As an American and/or global citizen.</a:t>
            </a:r>
          </a:p>
        </p:txBody>
      </p:sp>
    </p:spTree>
    <p:extLst>
      <p:ext uri="{BB962C8B-B14F-4D97-AF65-F5344CB8AC3E}">
        <p14:creationId xmlns:p14="http://schemas.microsoft.com/office/powerpoint/2010/main" val="4033912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EA19-1309-469B-9038-5732B14D5D00}"/>
              </a:ext>
            </a:extLst>
          </p:cNvPr>
          <p:cNvSpPr>
            <a:spLocks noGrp="1"/>
          </p:cNvSpPr>
          <p:nvPr>
            <p:ph type="title"/>
          </p:nvPr>
        </p:nvSpPr>
        <p:spPr>
          <a:xfrm>
            <a:off x="2167127" y="1225296"/>
            <a:ext cx="9843897" cy="3520440"/>
          </a:xfrm>
        </p:spPr>
        <p:txBody>
          <a:bodyPr>
            <a:normAutofit/>
          </a:bodyPr>
          <a:lstStyle/>
          <a:p>
            <a:r>
              <a:rPr kumimoji="0" lang="en-US" altLang="en-US" sz="4000" b="1" i="0" u="sng"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Monolithic Goal #3 </a:t>
            </a:r>
            <a:r>
              <a:rPr kumimoji="0" lang="en-US" altLang="en-US" sz="4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4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We will m</a:t>
            </a:r>
            <a:r>
              <a:rPr kumimoji="0" lang="en-US" altLang="en-US" sz="4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ove our </a:t>
            </a:r>
            <a:r>
              <a:rPr lang="en-US" altLang="en-US" sz="4000" cap="none" dirty="0">
                <a:solidFill>
                  <a:schemeClr val="tx1"/>
                </a:solidFill>
                <a:latin typeface="Arial" panose="020B0604020202020204" pitchFamily="34" charset="0"/>
                <a:ea typeface="Calibri" panose="020F0502020204030204" pitchFamily="34" charset="0"/>
                <a:cs typeface="Arial" panose="020B0604020202020204" pitchFamily="34" charset="0"/>
              </a:rPr>
              <a:t>community</a:t>
            </a:r>
            <a:r>
              <a:rPr kumimoji="0" lang="en-US" altLang="en-US" sz="4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towards self-reliance from traditional American culture to creating or redeveloping our own.</a:t>
            </a:r>
            <a:br>
              <a:rPr kumimoji="0" lang="en-US" altLang="en-US" sz="4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09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0CAA4-B08B-45DF-AE38-1315192E836F}"/>
              </a:ext>
            </a:extLst>
          </p:cNvPr>
          <p:cNvPicPr>
            <a:picLocks noChangeAspect="1"/>
          </p:cNvPicPr>
          <p:nvPr/>
        </p:nvPicPr>
        <p:blipFill>
          <a:blip r:embed="rId2"/>
          <a:stretch>
            <a:fillRect/>
          </a:stretch>
        </p:blipFill>
        <p:spPr>
          <a:xfrm>
            <a:off x="3393301" y="632212"/>
            <a:ext cx="4417201" cy="5949563"/>
          </a:xfrm>
          <a:prstGeom prst="rect">
            <a:avLst/>
          </a:prstGeom>
        </p:spPr>
      </p:pic>
      <p:sp>
        <p:nvSpPr>
          <p:cNvPr id="2" name="Rectangle 1">
            <a:extLst>
              <a:ext uri="{FF2B5EF4-FFF2-40B4-BE49-F238E27FC236}">
                <a16:creationId xmlns:a16="http://schemas.microsoft.com/office/drawing/2014/main" id="{E1BEC6C9-DD0D-4430-A0AA-6F43C7AE1EE0}"/>
              </a:ext>
            </a:extLst>
          </p:cNvPr>
          <p:cNvSpPr/>
          <p:nvPr/>
        </p:nvSpPr>
        <p:spPr>
          <a:xfrm>
            <a:off x="5306626" y="3781426"/>
            <a:ext cx="590550" cy="14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228CD2F-A291-4718-8063-9461B10C9BBF}"/>
              </a:ext>
            </a:extLst>
          </p:cNvPr>
          <p:cNvSpPr/>
          <p:nvPr/>
        </p:nvSpPr>
        <p:spPr>
          <a:xfrm>
            <a:off x="6648451" y="2438401"/>
            <a:ext cx="571500" cy="1142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C7FE04-823F-4804-87BA-991620081C5D}"/>
              </a:ext>
            </a:extLst>
          </p:cNvPr>
          <p:cNvSpPr txBox="1"/>
          <p:nvPr/>
        </p:nvSpPr>
        <p:spPr>
          <a:xfrm>
            <a:off x="533981" y="560005"/>
            <a:ext cx="2463490"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As fathers,  family is everything. </a:t>
            </a:r>
          </a:p>
          <a:p>
            <a:r>
              <a:rPr lang="en-US" sz="3200" dirty="0">
                <a:latin typeface="Arial" panose="020B0604020202020204" pitchFamily="34" charset="0"/>
                <a:cs typeface="Arial" panose="020B0604020202020204" pitchFamily="34" charset="0"/>
              </a:rPr>
              <a:t>As men, what are our duties? </a:t>
            </a:r>
          </a:p>
        </p:txBody>
      </p:sp>
      <p:sp>
        <p:nvSpPr>
          <p:cNvPr id="8" name="TextBox 7">
            <a:extLst>
              <a:ext uri="{FF2B5EF4-FFF2-40B4-BE49-F238E27FC236}">
                <a16:creationId xmlns:a16="http://schemas.microsoft.com/office/drawing/2014/main" id="{43E5E8E1-5466-45B2-8E27-EAA762E83553}"/>
              </a:ext>
            </a:extLst>
          </p:cNvPr>
          <p:cNvSpPr txBox="1"/>
          <p:nvPr/>
        </p:nvSpPr>
        <p:spPr>
          <a:xfrm>
            <a:off x="8266502" y="3290772"/>
            <a:ext cx="2914650" cy="255454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Are there more options to power and protection than  through  guns?</a:t>
            </a:r>
          </a:p>
        </p:txBody>
      </p:sp>
    </p:spTree>
    <p:extLst>
      <p:ext uri="{BB962C8B-B14F-4D97-AF65-F5344CB8AC3E}">
        <p14:creationId xmlns:p14="http://schemas.microsoft.com/office/powerpoint/2010/main" val="214334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39975-2700-43C4-B4FC-D8BC7B76B29C}"/>
              </a:ext>
            </a:extLst>
          </p:cNvPr>
          <p:cNvSpPr>
            <a:spLocks noGrp="1"/>
          </p:cNvSpPr>
          <p:nvPr>
            <p:ph type="title"/>
          </p:nvPr>
        </p:nvSpPr>
        <p:spPr/>
        <p:txBody>
          <a:bodyPr/>
          <a:lstStyle/>
          <a:p>
            <a:r>
              <a:rPr lang="en-US" sz="3200" b="1" dirty="0">
                <a:effectLst/>
                <a:latin typeface="Arial" panose="020B0604020202020204" pitchFamily="34" charset="0"/>
                <a:ea typeface="Calibri" panose="020F0502020204030204" pitchFamily="34" charset="0"/>
                <a:cs typeface="Times New Roman" panose="02020603050405020304" pitchFamily="18" charset="0"/>
              </a:rPr>
              <a:t>Politics 101 for the Radical</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BD32EA65-85C8-4CB7-A41C-5A0CC93EE4C2}"/>
              </a:ext>
            </a:extLst>
          </p:cNvPr>
          <p:cNvSpPr>
            <a:spLocks noGrp="1"/>
          </p:cNvSpPr>
          <p:nvPr>
            <p:ph type="body" idx="1"/>
          </p:nvPr>
        </p:nvSpPr>
        <p:spPr>
          <a:xfrm>
            <a:off x="1066800" y="2048256"/>
            <a:ext cx="1819275" cy="640080"/>
          </a:xfrm>
        </p:spPr>
        <p:txBody>
          <a:bodyPr/>
          <a:lstStyle/>
          <a:p>
            <a:r>
              <a:rPr lang="en-US" dirty="0"/>
              <a:t>Politics now</a:t>
            </a:r>
          </a:p>
        </p:txBody>
      </p:sp>
      <p:sp>
        <p:nvSpPr>
          <p:cNvPr id="5" name="Text Placeholder 4">
            <a:extLst>
              <a:ext uri="{FF2B5EF4-FFF2-40B4-BE49-F238E27FC236}">
                <a16:creationId xmlns:a16="http://schemas.microsoft.com/office/drawing/2014/main" id="{F55314F1-B3E0-4CD0-BA67-6BB065F3B318}"/>
              </a:ext>
            </a:extLst>
          </p:cNvPr>
          <p:cNvSpPr>
            <a:spLocks noGrp="1"/>
          </p:cNvSpPr>
          <p:nvPr>
            <p:ph type="body" sz="quarter" idx="3"/>
          </p:nvPr>
        </p:nvSpPr>
        <p:spPr>
          <a:xfrm>
            <a:off x="6364224" y="2048256"/>
            <a:ext cx="3256026" cy="640080"/>
          </a:xfrm>
        </p:spPr>
        <p:txBody>
          <a:bodyPr/>
          <a:lstStyle/>
          <a:p>
            <a:r>
              <a:rPr lang="en-US" dirty="0"/>
              <a:t>Politics in the future</a:t>
            </a:r>
          </a:p>
        </p:txBody>
      </p:sp>
      <p:pic>
        <p:nvPicPr>
          <p:cNvPr id="7" name="Content Placeholder 6" descr="J Blair Group">
            <a:extLst>
              <a:ext uri="{FF2B5EF4-FFF2-40B4-BE49-F238E27FC236}">
                <a16:creationId xmlns:a16="http://schemas.microsoft.com/office/drawing/2014/main" id="{DDF77CB8-D450-481D-BF31-29108E24BB47}"/>
              </a:ext>
            </a:extLst>
          </p:cNvPr>
          <p:cNvPicPr>
            <a:picLocks noGrp="1"/>
          </p:cNvPicPr>
          <p:nvPr>
            <p:ph sz="half" idx="2"/>
          </p:nvPr>
        </p:nvPicPr>
        <p:blipFill>
          <a:blip r:embed="rId2">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066800" y="2823210"/>
            <a:ext cx="4754880" cy="3291840"/>
          </a:xfrm>
          <a:prstGeom prst="rect">
            <a:avLst/>
          </a:prstGeom>
          <a:noFill/>
          <a:ln>
            <a:noFill/>
          </a:ln>
        </p:spPr>
      </p:pic>
      <p:pic>
        <p:nvPicPr>
          <p:cNvPr id="8" name="Content Placeholder 7">
            <a:extLst>
              <a:ext uri="{FF2B5EF4-FFF2-40B4-BE49-F238E27FC236}">
                <a16:creationId xmlns:a16="http://schemas.microsoft.com/office/drawing/2014/main" id="{ECCFC3CE-33E7-4937-A710-C241E799BACB}"/>
              </a:ext>
            </a:extLst>
          </p:cNvPr>
          <p:cNvPicPr>
            <a:picLocks noGrp="1"/>
          </p:cNvPicPr>
          <p:nvPr>
            <p:ph sz="quarter" idx="4"/>
          </p:nvPr>
        </p:nvPicPr>
        <p:blipFill rotWithShape="1">
          <a:blip r:embed="rId4" cstate="print">
            <a:extLst>
              <a:ext uri="{28A0092B-C50C-407E-A947-70E740481C1C}">
                <a14:useLocalDpi xmlns:a14="http://schemas.microsoft.com/office/drawing/2010/main" val="0"/>
              </a:ext>
            </a:extLst>
          </a:blip>
          <a:srcRect l="9336" t="15303" r="24596" b="30189"/>
          <a:stretch/>
        </p:blipFill>
        <p:spPr bwMode="auto">
          <a:xfrm>
            <a:off x="6762750" y="2743200"/>
            <a:ext cx="3520695" cy="32918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3736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19810-E1C3-4256-A8D3-7D71A606B0D9}"/>
              </a:ext>
            </a:extLst>
          </p:cNvPr>
          <p:cNvSpPr txBox="1"/>
          <p:nvPr/>
        </p:nvSpPr>
        <p:spPr>
          <a:xfrm>
            <a:off x="1028274" y="209550"/>
            <a:ext cx="6457950" cy="2878352"/>
          </a:xfrm>
          <a:prstGeom prst="rect">
            <a:avLst/>
          </a:prstGeom>
          <a:noFill/>
        </p:spPr>
        <p:txBody>
          <a:bodyPr wrap="square">
            <a:spAutoFit/>
          </a:bodyPr>
          <a:lstStyle/>
          <a:p>
            <a:pPr marL="0" marR="0" algn="just">
              <a:lnSpc>
                <a:spcPct val="115000"/>
              </a:lnSpc>
              <a:spcBef>
                <a:spcPts val="0"/>
              </a:spcBef>
              <a:spcAft>
                <a:spcPts val="1000"/>
              </a:spcAft>
            </a:pPr>
            <a:r>
              <a:rPr lang="en-US" sz="1800" b="1" i="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i="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“Logic dictates that the needs of the many outweigh the needs of the few…. or the one.”</a:t>
            </a:r>
            <a:r>
              <a:rPr lang="en-US" sz="40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F56D1D3-CB35-4BB6-813D-538915FBBF75}"/>
              </a:ext>
            </a:extLst>
          </p:cNvPr>
          <p:cNvPicPr>
            <a:picLocks noChangeAspect="1"/>
          </p:cNvPicPr>
          <p:nvPr/>
        </p:nvPicPr>
        <p:blipFill>
          <a:blip r:embed="rId2"/>
          <a:stretch>
            <a:fillRect/>
          </a:stretch>
        </p:blipFill>
        <p:spPr>
          <a:xfrm>
            <a:off x="7818035" y="209550"/>
            <a:ext cx="3582555" cy="5915026"/>
          </a:xfrm>
          <a:prstGeom prst="rect">
            <a:avLst/>
          </a:prstGeom>
        </p:spPr>
      </p:pic>
      <p:pic>
        <p:nvPicPr>
          <p:cNvPr id="5" name="Picture 4">
            <a:extLst>
              <a:ext uri="{FF2B5EF4-FFF2-40B4-BE49-F238E27FC236}">
                <a16:creationId xmlns:a16="http://schemas.microsoft.com/office/drawing/2014/main" id="{4420ECC5-8620-4345-B3BF-BD3B98329796}"/>
              </a:ext>
            </a:extLst>
          </p:cNvPr>
          <p:cNvPicPr>
            <a:picLocks noChangeAspect="1"/>
          </p:cNvPicPr>
          <p:nvPr/>
        </p:nvPicPr>
        <p:blipFill>
          <a:blip r:embed="rId3"/>
          <a:stretch>
            <a:fillRect/>
          </a:stretch>
        </p:blipFill>
        <p:spPr>
          <a:xfrm>
            <a:off x="1760717" y="3001132"/>
            <a:ext cx="4390898" cy="3794603"/>
          </a:xfrm>
          <a:prstGeom prst="rect">
            <a:avLst/>
          </a:prstGeom>
        </p:spPr>
      </p:pic>
    </p:spTree>
    <p:extLst>
      <p:ext uri="{BB962C8B-B14F-4D97-AF65-F5344CB8AC3E}">
        <p14:creationId xmlns:p14="http://schemas.microsoft.com/office/powerpoint/2010/main" val="3808144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A5F515-DA4F-4B77-9937-577AF4E129D3}"/>
              </a:ext>
            </a:extLst>
          </p:cNvPr>
          <p:cNvSpPr txBox="1"/>
          <p:nvPr/>
        </p:nvSpPr>
        <p:spPr>
          <a:xfrm>
            <a:off x="1203627" y="363915"/>
            <a:ext cx="10279957" cy="649408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Unity Concepts in Culture</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Language – (“</a:t>
            </a:r>
            <a:r>
              <a:rPr lang="en-US" sz="2800" dirty="0" err="1">
                <a:latin typeface="Arial" panose="020B0604020202020204" pitchFamily="34" charset="0"/>
                <a:cs typeface="Arial" panose="020B0604020202020204" pitchFamily="34" charset="0"/>
              </a:rPr>
              <a:t>Heghlu’meH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QaQ</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jajvam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Dracarys</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He glue ma ha Caulk Ja G </a:t>
            </a:r>
            <a:r>
              <a:rPr lang="en-US" sz="2800" dirty="0" err="1">
                <a:latin typeface="Arial" panose="020B0604020202020204" pitchFamily="34" charset="0"/>
                <a:cs typeface="Arial" panose="020B0604020202020204" pitchFamily="34" charset="0"/>
              </a:rPr>
              <a:t>vaam</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Foods – (Franchise, chains, CBD, Bean pie)</a:t>
            </a:r>
          </a:p>
          <a:p>
            <a:endParaRPr lang="en-US" sz="2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Traditions (Courtship, holidays, historical areas sites).</a:t>
            </a:r>
          </a:p>
          <a:p>
            <a:r>
              <a:rPr lang="en-US" sz="2800" dirty="0">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Fashion (FUBU,…..???) </a:t>
            </a:r>
          </a:p>
          <a:p>
            <a:pPr marL="571500" indent="-5715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Security (militias, gangs, vs. HOA, neighborhood watch)</a:t>
            </a:r>
          </a:p>
          <a:p>
            <a:endParaRPr lang="en-US" sz="2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Land (RuPaul 60,000 acres, Mineral resources, Flint Water)</a:t>
            </a:r>
          </a:p>
          <a:p>
            <a:pPr marL="571500" indent="-571500">
              <a:buFont typeface="Arial" panose="020B0604020202020204" pitchFamily="34" charset="0"/>
              <a:buChar char="•"/>
            </a:pP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83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B2C07-D09D-425E-BBBE-74E6736D6A37}"/>
              </a:ext>
            </a:extLst>
          </p:cNvPr>
          <p:cNvSpPr>
            <a:spLocks noGrp="1"/>
          </p:cNvSpPr>
          <p:nvPr>
            <p:ph type="title"/>
          </p:nvPr>
        </p:nvSpPr>
        <p:spPr>
          <a:xfrm>
            <a:off x="3653756" y="1165289"/>
            <a:ext cx="3386455" cy="917829"/>
          </a:xfrm>
        </p:spPr>
        <p:txBody>
          <a:bodyPr>
            <a:normAutofit/>
          </a:bodyPr>
          <a:lstStyle/>
          <a:p>
            <a:r>
              <a:rPr lang="en-US" sz="4000" dirty="0"/>
              <a:t>Vote</a:t>
            </a:r>
          </a:p>
        </p:txBody>
      </p:sp>
      <p:sp>
        <p:nvSpPr>
          <p:cNvPr id="3" name="Text Placeholder 2">
            <a:extLst>
              <a:ext uri="{FF2B5EF4-FFF2-40B4-BE49-F238E27FC236}">
                <a16:creationId xmlns:a16="http://schemas.microsoft.com/office/drawing/2014/main" id="{CC7D98E1-6B0C-4B99-A8F5-12367CECD09B}"/>
              </a:ext>
            </a:extLst>
          </p:cNvPr>
          <p:cNvSpPr>
            <a:spLocks noGrp="1"/>
          </p:cNvSpPr>
          <p:nvPr>
            <p:ph type="body" idx="1"/>
          </p:nvPr>
        </p:nvSpPr>
        <p:spPr>
          <a:xfrm>
            <a:off x="3714750" y="3564321"/>
            <a:ext cx="3457574" cy="917828"/>
          </a:xfrm>
        </p:spPr>
        <p:txBody>
          <a:bodyPr>
            <a:noAutofit/>
          </a:bodyPr>
          <a:lstStyle/>
          <a:p>
            <a:r>
              <a:rPr lang="en-US" sz="4000" dirty="0">
                <a:latin typeface="+mj-lt"/>
                <a:cs typeface="Arial" panose="020B0604020202020204" pitchFamily="34" charset="0"/>
              </a:rPr>
              <a:t>MONEY</a:t>
            </a:r>
          </a:p>
        </p:txBody>
      </p:sp>
      <p:sp>
        <p:nvSpPr>
          <p:cNvPr id="5" name="TextBox 4">
            <a:extLst>
              <a:ext uri="{FF2B5EF4-FFF2-40B4-BE49-F238E27FC236}">
                <a16:creationId xmlns:a16="http://schemas.microsoft.com/office/drawing/2014/main" id="{80B03968-07D1-4538-872C-A2A1BBC6FE53}"/>
              </a:ext>
            </a:extLst>
          </p:cNvPr>
          <p:cNvSpPr txBox="1"/>
          <p:nvPr/>
        </p:nvSpPr>
        <p:spPr>
          <a:xfrm>
            <a:off x="2188462" y="2276669"/>
            <a:ext cx="9703499" cy="733534"/>
          </a:xfrm>
          <a:prstGeom prst="rect">
            <a:avLst/>
          </a:prstGeom>
          <a:noFill/>
        </p:spPr>
        <p:txBody>
          <a:bodyPr wrap="square">
            <a:spAutoFit/>
          </a:bodyPr>
          <a:lstStyle/>
          <a:p>
            <a:pPr marR="0" lvl="0" algn="just">
              <a:lnSpc>
                <a:spcPct val="115000"/>
              </a:lnSpc>
              <a:spcBef>
                <a:spcPts val="0"/>
              </a:spcBef>
              <a:spcAft>
                <a:spcPts val="1000"/>
              </a:spcAft>
            </a:pPr>
            <a:r>
              <a:rPr lang="en-US" sz="4000" strike="noStrike" dirty="0">
                <a:effectLst/>
                <a:latin typeface="+mj-lt"/>
                <a:ea typeface="Calibri" panose="020F0502020204030204" pitchFamily="34" charset="0"/>
                <a:cs typeface="Times New Roman" panose="02020603050405020304" pitchFamily="18" charset="0"/>
              </a:rPr>
              <a:t>Holding politicians accountable </a:t>
            </a:r>
          </a:p>
        </p:txBody>
      </p:sp>
    </p:spTree>
    <p:extLst>
      <p:ext uri="{BB962C8B-B14F-4D97-AF65-F5344CB8AC3E}">
        <p14:creationId xmlns:p14="http://schemas.microsoft.com/office/powerpoint/2010/main" val="324406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C46F90-6072-4B81-871F-B196588E6B19}"/>
              </a:ext>
            </a:extLst>
          </p:cNvPr>
          <p:cNvPicPr>
            <a:picLocks noChangeAspect="1"/>
          </p:cNvPicPr>
          <p:nvPr/>
        </p:nvPicPr>
        <p:blipFill>
          <a:blip r:embed="rId2"/>
          <a:stretch>
            <a:fillRect/>
          </a:stretch>
        </p:blipFill>
        <p:spPr>
          <a:xfrm>
            <a:off x="0" y="0"/>
            <a:ext cx="5329238" cy="3552825"/>
          </a:xfrm>
          <a:prstGeom prst="rect">
            <a:avLst/>
          </a:prstGeom>
        </p:spPr>
      </p:pic>
      <p:sp>
        <p:nvSpPr>
          <p:cNvPr id="2" name="TextBox 1">
            <a:extLst>
              <a:ext uri="{FF2B5EF4-FFF2-40B4-BE49-F238E27FC236}">
                <a16:creationId xmlns:a16="http://schemas.microsoft.com/office/drawing/2014/main" id="{4C2014B8-312F-473E-B266-D3BC5B43E885}"/>
              </a:ext>
            </a:extLst>
          </p:cNvPr>
          <p:cNvSpPr txBox="1"/>
          <p:nvPr/>
        </p:nvSpPr>
        <p:spPr>
          <a:xfrm>
            <a:off x="5715001" y="447675"/>
            <a:ext cx="5619750"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Grand Master Jay ( John Jay Johnson)</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NFAC (Not F&amp;#$ Around Coalition)</a:t>
            </a:r>
          </a:p>
          <a:p>
            <a:endParaRPr lang="en-US" sz="28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n-US" sz="2800" dirty="0">
                <a:latin typeface="Arial" panose="020B0604020202020204" pitchFamily="34" charset="0"/>
                <a:cs typeface="Arial" panose="020B0604020202020204" pitchFamily="34" charset="0"/>
              </a:rPr>
              <a:t>First to march hundreds of men and women to a Confederate Monument Memorial (Stone Mountain, Georgia) and challenged the KKK to and all out armed confrontation. </a:t>
            </a:r>
          </a:p>
        </p:txBody>
      </p:sp>
    </p:spTree>
    <p:extLst>
      <p:ext uri="{BB962C8B-B14F-4D97-AF65-F5344CB8AC3E}">
        <p14:creationId xmlns:p14="http://schemas.microsoft.com/office/powerpoint/2010/main" val="93888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51263-F97C-4964-BDA6-7E0ED2473EA3}"/>
              </a:ext>
            </a:extLst>
          </p:cNvPr>
          <p:cNvPicPr>
            <a:picLocks noChangeAspect="1"/>
          </p:cNvPicPr>
          <p:nvPr/>
        </p:nvPicPr>
        <p:blipFill>
          <a:blip r:embed="rId2"/>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166999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A24F3F-73FB-4785-9F02-80216A9F7CB7}"/>
              </a:ext>
            </a:extLst>
          </p:cNvPr>
          <p:cNvPicPr>
            <a:picLocks noChangeAspect="1"/>
          </p:cNvPicPr>
          <p:nvPr/>
        </p:nvPicPr>
        <p:blipFill>
          <a:blip r:embed="rId2"/>
          <a:stretch>
            <a:fillRect/>
          </a:stretch>
        </p:blipFill>
        <p:spPr>
          <a:xfrm>
            <a:off x="638175" y="359859"/>
            <a:ext cx="10522354" cy="5917116"/>
          </a:xfrm>
          <a:prstGeom prst="rect">
            <a:avLst/>
          </a:prstGeom>
        </p:spPr>
      </p:pic>
    </p:spTree>
    <p:extLst>
      <p:ext uri="{BB962C8B-B14F-4D97-AF65-F5344CB8AC3E}">
        <p14:creationId xmlns:p14="http://schemas.microsoft.com/office/powerpoint/2010/main" val="3721969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n Bandit Wearing Mask With Texas Flag And Map Black And White Stock  Vector - Illustration of sign, star: 185336230">
            <a:extLst>
              <a:ext uri="{FF2B5EF4-FFF2-40B4-BE49-F238E27FC236}">
                <a16:creationId xmlns:a16="http://schemas.microsoft.com/office/drawing/2014/main" id="{1C42646F-E852-427A-A9CD-B9991DCD16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55923" y="4919500"/>
            <a:ext cx="2080154" cy="1986979"/>
          </a:xfrm>
          <a:prstGeom prst="rect">
            <a:avLst/>
          </a:prstGeom>
          <a:noFill/>
          <a:ln>
            <a:noFill/>
          </a:ln>
        </p:spPr>
      </p:pic>
      <p:pic>
        <p:nvPicPr>
          <p:cNvPr id="5" name="Picture 4" descr="Texas outline clipart free clipart images 3 | Texas outline, Free clip art,  Texas map">
            <a:extLst>
              <a:ext uri="{FF2B5EF4-FFF2-40B4-BE49-F238E27FC236}">
                <a16:creationId xmlns:a16="http://schemas.microsoft.com/office/drawing/2014/main" id="{18E728EC-934A-400D-9895-688C7EF1B4F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128" y="4912550"/>
            <a:ext cx="2695575" cy="1986979"/>
          </a:xfrm>
          <a:prstGeom prst="rect">
            <a:avLst/>
          </a:prstGeom>
          <a:noFill/>
          <a:ln>
            <a:noFill/>
          </a:ln>
        </p:spPr>
      </p:pic>
      <p:pic>
        <p:nvPicPr>
          <p:cNvPr id="6" name="Picture 5" descr="725 Texas Black And White Illustrations, Royalty-Free Vector Graphics &amp; Clip  Art - iStock">
            <a:extLst>
              <a:ext uri="{FF2B5EF4-FFF2-40B4-BE49-F238E27FC236}">
                <a16:creationId xmlns:a16="http://schemas.microsoft.com/office/drawing/2014/main" id="{79F63269-1540-41B3-A2B0-3A5858D6566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9297" y="4912549"/>
            <a:ext cx="2510028" cy="1993929"/>
          </a:xfrm>
          <a:prstGeom prst="rect">
            <a:avLst/>
          </a:prstGeom>
          <a:noFill/>
          <a:ln>
            <a:noFill/>
          </a:ln>
        </p:spPr>
      </p:pic>
      <p:sp>
        <p:nvSpPr>
          <p:cNvPr id="8" name="TextBox 7">
            <a:extLst>
              <a:ext uri="{FF2B5EF4-FFF2-40B4-BE49-F238E27FC236}">
                <a16:creationId xmlns:a16="http://schemas.microsoft.com/office/drawing/2014/main" id="{BABD185D-1E41-4A69-92C7-B48AE6EF41F5}"/>
              </a:ext>
            </a:extLst>
          </p:cNvPr>
          <p:cNvSpPr txBox="1"/>
          <p:nvPr/>
        </p:nvSpPr>
        <p:spPr>
          <a:xfrm>
            <a:off x="285111" y="176826"/>
            <a:ext cx="11734436" cy="4093428"/>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Bean Soup Science Online</a:t>
            </a:r>
          </a:p>
          <a:p>
            <a:pPr algn="ctr"/>
            <a:r>
              <a:rPr lang="en-US" sz="2000" dirty="0">
                <a:latin typeface="Arial" panose="020B0604020202020204" pitchFamily="34" charset="0"/>
                <a:cs typeface="Arial" panose="020B0604020202020204" pitchFamily="34" charset="0"/>
              </a:rPr>
              <a:t>The </a:t>
            </a:r>
            <a:r>
              <a:rPr lang="en-US" sz="2000">
                <a:latin typeface="Arial" panose="020B0604020202020204" pitchFamily="34" charset="0"/>
                <a:cs typeface="Arial" panose="020B0604020202020204" pitchFamily="34" charset="0"/>
              </a:rPr>
              <a:t>Non profit leader in nation building </a:t>
            </a:r>
            <a:r>
              <a:rPr lang="en-US" sz="2000" dirty="0">
                <a:latin typeface="Arial" panose="020B0604020202020204" pitchFamily="34" charset="0"/>
                <a:cs typeface="Arial" panose="020B0604020202020204" pitchFamily="34" charset="0"/>
              </a:rPr>
              <a:t>networks, programs, products, services and content for </a:t>
            </a:r>
            <a:r>
              <a:rPr lang="en-US" sz="2000">
                <a:latin typeface="Arial" panose="020B0604020202020204" pitchFamily="34" charset="0"/>
                <a:cs typeface="Arial" panose="020B0604020202020204" pitchFamily="34" charset="0"/>
              </a:rPr>
              <a:t>the Conscious </a:t>
            </a:r>
            <a:r>
              <a:rPr lang="en-US" sz="2000" dirty="0">
                <a:latin typeface="Arial" panose="020B0604020202020204" pitchFamily="34" charset="0"/>
                <a:cs typeface="Arial" panose="020B0604020202020204" pitchFamily="34" charset="0"/>
              </a:rPr>
              <a:t>African American Community.</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www.corenovus.org</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A new core of thoughts &amp; beliefs for change.</a:t>
            </a:r>
          </a:p>
          <a:p>
            <a:pPr algn="ctr"/>
            <a:endParaRPr lang="en-US" sz="4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823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310461"/>
            <a:ext cx="5676900" cy="640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151AA8F-DF1A-4007-BED4-D8D0451C419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175" y="310461"/>
            <a:ext cx="5172075" cy="6395139"/>
          </a:xfrm>
          <a:prstGeom prst="rect">
            <a:avLst/>
          </a:prstGeom>
          <a:noFill/>
          <a:ln>
            <a:noFill/>
          </a:ln>
        </p:spPr>
      </p:pic>
    </p:spTree>
    <p:extLst>
      <p:ext uri="{BB962C8B-B14F-4D97-AF65-F5344CB8AC3E}">
        <p14:creationId xmlns:p14="http://schemas.microsoft.com/office/powerpoint/2010/main" val="1027423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E84E5-D362-4290-92C1-E9B022CDB643}"/>
              </a:ext>
            </a:extLst>
          </p:cNvPr>
          <p:cNvPicPr/>
          <p:nvPr/>
        </p:nvPicPr>
        <p:blipFill rotWithShape="1">
          <a:blip r:embed="rId2" cstate="print">
            <a:extLst>
              <a:ext uri="{28A0092B-C50C-407E-A947-70E740481C1C}">
                <a14:useLocalDpi xmlns:a14="http://schemas.microsoft.com/office/drawing/2010/main" val="0"/>
              </a:ext>
            </a:extLst>
          </a:blip>
          <a:srcRect l="17349" t="40091" r="18330" b="9827"/>
          <a:stretch/>
        </p:blipFill>
        <p:spPr bwMode="auto">
          <a:xfrm>
            <a:off x="0" y="120967"/>
            <a:ext cx="5467350" cy="632745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02D5A58-F9E0-418A-A747-0F9847D28591}"/>
              </a:ext>
            </a:extLst>
          </p:cNvPr>
          <p:cNvSpPr txBox="1"/>
          <p:nvPr/>
        </p:nvSpPr>
        <p:spPr>
          <a:xfrm>
            <a:off x="5543550" y="323850"/>
            <a:ext cx="6229350" cy="6463308"/>
          </a:xfrm>
          <a:prstGeom prst="rect">
            <a:avLst/>
          </a:prstGeom>
          <a:noFill/>
        </p:spPr>
        <p:txBody>
          <a:bodyPr wrap="square" rtlCol="0">
            <a:spAutoFit/>
          </a:bodyPr>
          <a:lstStyle/>
          <a:p>
            <a:endParaRPr lang="en-US" dirty="0"/>
          </a:p>
          <a:p>
            <a:r>
              <a:rPr lang="en-US" dirty="0"/>
              <a:t>Exercise</a:t>
            </a:r>
          </a:p>
          <a:p>
            <a:r>
              <a:rPr lang="en-US" dirty="0"/>
              <a:t>Violence vs. non violence</a:t>
            </a:r>
          </a:p>
          <a:p>
            <a:endParaRPr lang="en-US" dirty="0"/>
          </a:p>
          <a:p>
            <a:endParaRPr lang="en-US" dirty="0"/>
          </a:p>
          <a:p>
            <a:endParaRPr lang="en-US" dirty="0"/>
          </a:p>
          <a:p>
            <a:endParaRPr lang="en-US" dirty="0"/>
          </a:p>
          <a:p>
            <a:r>
              <a:rPr lang="en-US" dirty="0"/>
              <a:t>Offense</a:t>
            </a:r>
          </a:p>
          <a:p>
            <a:endParaRPr lang="en-US" dirty="0"/>
          </a:p>
          <a:p>
            <a:endParaRPr lang="en-US" dirty="0"/>
          </a:p>
          <a:p>
            <a:endParaRPr lang="en-US" dirty="0"/>
          </a:p>
          <a:p>
            <a:endParaRPr lang="en-US" dirty="0"/>
          </a:p>
          <a:p>
            <a:r>
              <a:rPr lang="en-US" dirty="0"/>
              <a:t>Defense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12873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CAB81-DE5C-4D22-834F-DD129FC0F739}"/>
              </a:ext>
            </a:extLst>
          </p:cNvPr>
          <p:cNvPicPr>
            <a:picLocks noChangeAspect="1"/>
          </p:cNvPicPr>
          <p:nvPr/>
        </p:nvPicPr>
        <p:blipFill>
          <a:blip r:embed="rId2"/>
          <a:stretch>
            <a:fillRect/>
          </a:stretch>
        </p:blipFill>
        <p:spPr>
          <a:xfrm>
            <a:off x="0" y="0"/>
            <a:ext cx="4572000" cy="6858000"/>
          </a:xfrm>
          <a:prstGeom prst="rect">
            <a:avLst/>
          </a:prstGeom>
        </p:spPr>
      </p:pic>
      <p:sp>
        <p:nvSpPr>
          <p:cNvPr id="4" name="TextBox 3"/>
          <p:cNvSpPr txBox="1"/>
          <p:nvPr/>
        </p:nvSpPr>
        <p:spPr>
          <a:xfrm>
            <a:off x="5243512" y="1414463"/>
            <a:ext cx="5586413" cy="4832092"/>
          </a:xfrm>
          <a:prstGeom prst="rect">
            <a:avLst/>
          </a:prstGeom>
          <a:noFill/>
        </p:spPr>
        <p:txBody>
          <a:bodyPr wrap="square" rtlCol="0">
            <a:spAutoFit/>
          </a:bodyPr>
          <a:lstStyle/>
          <a:p>
            <a:pPr algn="just"/>
            <a:r>
              <a:rPr lang="en-US" sz="2800" b="1" dirty="0"/>
              <a:t>Society comes before family in the future. As we are today, putting family before everything means if Uncle Joe is a drug dealer, or if my sister cheated her way into an engineering school and is now  designing bridges or airplanes, if a con artist becomes president, …. it effects us all.  But is it okay?</a:t>
            </a:r>
          </a:p>
        </p:txBody>
      </p:sp>
      <p:sp>
        <p:nvSpPr>
          <p:cNvPr id="2" name="TextBox 1">
            <a:extLst>
              <a:ext uri="{FF2B5EF4-FFF2-40B4-BE49-F238E27FC236}">
                <a16:creationId xmlns:a16="http://schemas.microsoft.com/office/drawing/2014/main" id="{78B99601-580F-4FD3-AC16-50AF5EC31936}"/>
              </a:ext>
            </a:extLst>
          </p:cNvPr>
          <p:cNvSpPr txBox="1"/>
          <p:nvPr/>
        </p:nvSpPr>
        <p:spPr>
          <a:xfrm>
            <a:off x="5429250" y="342900"/>
            <a:ext cx="5010150" cy="369332"/>
          </a:xfrm>
          <a:prstGeom prst="rect">
            <a:avLst/>
          </a:prstGeom>
          <a:noFill/>
        </p:spPr>
        <p:txBody>
          <a:bodyPr wrap="square" rtlCol="0">
            <a:spAutoFit/>
          </a:bodyPr>
          <a:lstStyle/>
          <a:p>
            <a:r>
              <a:rPr lang="en-US" dirty="0"/>
              <a:t>A different mindset is needed….</a:t>
            </a:r>
          </a:p>
        </p:txBody>
      </p:sp>
    </p:spTree>
    <p:extLst>
      <p:ext uri="{BB962C8B-B14F-4D97-AF65-F5344CB8AC3E}">
        <p14:creationId xmlns:p14="http://schemas.microsoft.com/office/powerpoint/2010/main" val="452915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C9DFF8-4A4C-4FB6-94A4-354F9D7B03C4}"/>
              </a:ext>
            </a:extLst>
          </p:cNvPr>
          <p:cNvPicPr/>
          <p:nvPr/>
        </p:nvPicPr>
        <p:blipFill rotWithShape="1">
          <a:blip r:embed="rId2" cstate="print">
            <a:extLst>
              <a:ext uri="{28A0092B-C50C-407E-A947-70E740481C1C}">
                <a14:useLocalDpi xmlns:a14="http://schemas.microsoft.com/office/drawing/2010/main" val="0"/>
              </a:ext>
            </a:extLst>
          </a:blip>
          <a:srcRect t="2265" r="1526" b="2267"/>
          <a:stretch/>
        </p:blipFill>
        <p:spPr bwMode="auto">
          <a:xfrm>
            <a:off x="114524" y="0"/>
            <a:ext cx="4744086" cy="685800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89C367C-F5AA-48F9-8710-5550DB6A920A}"/>
              </a:ext>
            </a:extLst>
          </p:cNvPr>
          <p:cNvSpPr txBox="1"/>
          <p:nvPr/>
        </p:nvSpPr>
        <p:spPr>
          <a:xfrm>
            <a:off x="5817025" y="734514"/>
            <a:ext cx="4981073" cy="5078313"/>
          </a:xfrm>
          <a:prstGeom prst="rect">
            <a:avLst/>
          </a:prstGeom>
          <a:noFill/>
        </p:spPr>
        <p:txBody>
          <a:bodyPr wrap="square" rtlCol="0">
            <a:spAutoFit/>
          </a:bodyPr>
          <a:lstStyle/>
          <a:p>
            <a:pPr algn="ctr"/>
            <a:r>
              <a:rPr lang="en-US" sz="5400" dirty="0"/>
              <a:t>Religion has failed us, but God has kept us alive and will ultimately save us.</a:t>
            </a:r>
          </a:p>
        </p:txBody>
      </p:sp>
    </p:spTree>
    <p:extLst>
      <p:ext uri="{BB962C8B-B14F-4D97-AF65-F5344CB8AC3E}">
        <p14:creationId xmlns:p14="http://schemas.microsoft.com/office/powerpoint/2010/main" val="4123822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E4C77-6F7D-4174-A463-0604B37217BC}"/>
              </a:ext>
            </a:extLst>
          </p:cNvPr>
          <p:cNvPicPr>
            <a:picLocks noChangeAspect="1"/>
          </p:cNvPicPr>
          <p:nvPr/>
        </p:nvPicPr>
        <p:blipFill>
          <a:blip r:embed="rId2"/>
          <a:stretch>
            <a:fillRect/>
          </a:stretch>
        </p:blipFill>
        <p:spPr>
          <a:xfrm>
            <a:off x="2496966" y="0"/>
            <a:ext cx="7026013" cy="6858000"/>
          </a:xfrm>
          <a:prstGeom prst="rect">
            <a:avLst/>
          </a:prstGeom>
        </p:spPr>
      </p:pic>
      <p:sp>
        <p:nvSpPr>
          <p:cNvPr id="2" name="TextBox 1"/>
          <p:cNvSpPr txBox="1"/>
          <p:nvPr/>
        </p:nvSpPr>
        <p:spPr>
          <a:xfrm>
            <a:off x="9522979" y="1290637"/>
            <a:ext cx="2586037" cy="3785652"/>
          </a:xfrm>
          <a:prstGeom prst="rect">
            <a:avLst/>
          </a:prstGeom>
          <a:noFill/>
        </p:spPr>
        <p:txBody>
          <a:bodyPr wrap="square" rtlCol="0">
            <a:spAutoFit/>
          </a:bodyPr>
          <a:lstStyle/>
          <a:p>
            <a:pPr algn="ctr"/>
            <a:r>
              <a:rPr lang="en-US" sz="4800" dirty="0"/>
              <a:t>“Life here began out there.”</a:t>
            </a:r>
          </a:p>
        </p:txBody>
      </p:sp>
      <p:sp>
        <p:nvSpPr>
          <p:cNvPr id="4" name="TextBox 3">
            <a:extLst>
              <a:ext uri="{FF2B5EF4-FFF2-40B4-BE49-F238E27FC236}">
                <a16:creationId xmlns:a16="http://schemas.microsoft.com/office/drawing/2014/main" id="{5770E8AA-E803-4EC1-9152-8CDFF293E9D7}"/>
              </a:ext>
            </a:extLst>
          </p:cNvPr>
          <p:cNvSpPr txBox="1"/>
          <p:nvPr/>
        </p:nvSpPr>
        <p:spPr>
          <a:xfrm>
            <a:off x="11375571" y="6259285"/>
            <a:ext cx="500743" cy="370115"/>
          </a:xfrm>
          <a:prstGeom prst="rect">
            <a:avLst/>
          </a:prstGeom>
          <a:noFill/>
        </p:spPr>
        <p:txBody>
          <a:bodyPr wrap="square" rtlCol="0">
            <a:spAutoFit/>
          </a:bodyPr>
          <a:lstStyle/>
          <a:p>
            <a:r>
              <a:rPr lang="en-US" dirty="0"/>
              <a:t>23.</a:t>
            </a:r>
          </a:p>
        </p:txBody>
      </p:sp>
      <p:sp>
        <p:nvSpPr>
          <p:cNvPr id="5" name="TextBox 4">
            <a:extLst>
              <a:ext uri="{FF2B5EF4-FFF2-40B4-BE49-F238E27FC236}">
                <a16:creationId xmlns:a16="http://schemas.microsoft.com/office/drawing/2014/main" id="{C70E5E17-B00D-44CA-AFC0-9DAEB253DA70}"/>
              </a:ext>
            </a:extLst>
          </p:cNvPr>
          <p:cNvSpPr txBox="1"/>
          <p:nvPr/>
        </p:nvSpPr>
        <p:spPr>
          <a:xfrm>
            <a:off x="238055" y="2213967"/>
            <a:ext cx="2430966" cy="1938992"/>
          </a:xfrm>
          <a:prstGeom prst="rect">
            <a:avLst/>
          </a:prstGeom>
          <a:noFill/>
        </p:spPr>
        <p:txBody>
          <a:bodyPr wrap="square" rtlCol="0">
            <a:spAutoFit/>
          </a:bodyPr>
          <a:lstStyle/>
          <a:p>
            <a:pPr algn="ctr"/>
            <a:r>
              <a:rPr lang="en-US" sz="4000" dirty="0"/>
              <a:t>History </a:t>
            </a:r>
          </a:p>
          <a:p>
            <a:pPr algn="ctr"/>
            <a:r>
              <a:rPr lang="en-US" sz="4000" dirty="0"/>
              <a:t>vs. </a:t>
            </a:r>
          </a:p>
          <a:p>
            <a:pPr algn="ctr"/>
            <a:r>
              <a:rPr lang="en-US" sz="4000" dirty="0"/>
              <a:t>His-story</a:t>
            </a:r>
          </a:p>
        </p:txBody>
      </p:sp>
    </p:spTree>
    <p:extLst>
      <p:ext uri="{BB962C8B-B14F-4D97-AF65-F5344CB8AC3E}">
        <p14:creationId xmlns:p14="http://schemas.microsoft.com/office/powerpoint/2010/main" val="2384502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0CE6D-038A-4710-94B9-D1D195D7E1D3}"/>
              </a:ext>
            </a:extLst>
          </p:cNvPr>
          <p:cNvSpPr>
            <a:spLocks noGrp="1"/>
          </p:cNvSpPr>
          <p:nvPr>
            <p:ph type="title"/>
          </p:nvPr>
        </p:nvSpPr>
        <p:spPr/>
        <p:txBody>
          <a:bodyPr>
            <a:normAutofit fontScale="90000"/>
          </a:bodyPr>
          <a:lstStyle/>
          <a:p>
            <a:r>
              <a:rPr kumimoji="0" lang="en-US" altLang="en-US" sz="8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#1</a:t>
            </a:r>
            <a:r>
              <a:rPr kumimoji="0" lang="en-US" altLang="en-US" sz="8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8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4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will create our own scientific/spiritual theology based in Ma’at and proven by manifestations from the God within.  </a:t>
            </a:r>
            <a:br>
              <a:rPr kumimoji="0" lang="en-US" altLang="en-US" sz="4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lang="en-US" sz="4900" dirty="0"/>
          </a:p>
        </p:txBody>
      </p:sp>
      <p:sp>
        <p:nvSpPr>
          <p:cNvPr id="3" name="Text Placeholder 2">
            <a:extLst>
              <a:ext uri="{FF2B5EF4-FFF2-40B4-BE49-F238E27FC236}">
                <a16:creationId xmlns:a16="http://schemas.microsoft.com/office/drawing/2014/main" id="{3B946251-E6FE-4752-8AD8-5BBA64B01F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6985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D9D69-D90B-4D0C-A07B-0F6E6A5F56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957" y="327659"/>
            <a:ext cx="3724593" cy="6139815"/>
          </a:xfrm>
          <a:prstGeom prst="rect">
            <a:avLst/>
          </a:prstGeom>
          <a:noFill/>
          <a:ln>
            <a:noFill/>
          </a:ln>
        </p:spPr>
      </p:pic>
      <p:sp>
        <p:nvSpPr>
          <p:cNvPr id="3" name="TextBox 2">
            <a:extLst>
              <a:ext uri="{FF2B5EF4-FFF2-40B4-BE49-F238E27FC236}">
                <a16:creationId xmlns:a16="http://schemas.microsoft.com/office/drawing/2014/main" id="{CC1EB2BE-A20C-4452-8F83-2766DB55AD86}"/>
              </a:ext>
            </a:extLst>
          </p:cNvPr>
          <p:cNvSpPr txBox="1"/>
          <p:nvPr/>
        </p:nvSpPr>
        <p:spPr>
          <a:xfrm>
            <a:off x="4163378" y="1536174"/>
            <a:ext cx="3047999" cy="378565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You would not have a divine responsibility without having a divine tool (weapon). </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You are the divine weapon.</a:t>
            </a:r>
          </a:p>
        </p:txBody>
      </p:sp>
      <p:pic>
        <p:nvPicPr>
          <p:cNvPr id="5" name="Picture 4">
            <a:extLst>
              <a:ext uri="{FF2B5EF4-FFF2-40B4-BE49-F238E27FC236}">
                <a16:creationId xmlns:a16="http://schemas.microsoft.com/office/drawing/2014/main" id="{E645C7C9-1925-4775-A463-D0D250E77B36}"/>
              </a:ext>
            </a:extLst>
          </p:cNvPr>
          <p:cNvPicPr/>
          <p:nvPr/>
        </p:nvPicPr>
        <p:blipFill>
          <a:blip r:embed="rId3">
            <a:extLst>
              <a:ext uri="{28A0092B-C50C-407E-A947-70E740481C1C}">
                <a14:useLocalDpi xmlns:a14="http://schemas.microsoft.com/office/drawing/2010/main" val="0"/>
              </a:ext>
            </a:extLst>
          </a:blip>
          <a:stretch>
            <a:fillRect/>
          </a:stretch>
        </p:blipFill>
        <p:spPr>
          <a:xfrm>
            <a:off x="7355205" y="327659"/>
            <a:ext cx="4027170" cy="6139815"/>
          </a:xfrm>
          <a:prstGeom prst="rect">
            <a:avLst/>
          </a:prstGeom>
        </p:spPr>
      </p:pic>
    </p:spTree>
    <p:extLst>
      <p:ext uri="{BB962C8B-B14F-4D97-AF65-F5344CB8AC3E}">
        <p14:creationId xmlns:p14="http://schemas.microsoft.com/office/powerpoint/2010/main" val="165798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73F5E9-DF75-4B75-BE91-828AAAAFC897}"/>
              </a:ext>
            </a:extLst>
          </p:cNvPr>
          <p:cNvPicPr/>
          <p:nvPr/>
        </p:nvPicPr>
        <p:blipFill>
          <a:blip r:embed="rId2">
            <a:extLst>
              <a:ext uri="{28A0092B-C50C-407E-A947-70E740481C1C}">
                <a14:useLocalDpi xmlns:a14="http://schemas.microsoft.com/office/drawing/2010/main" val="0"/>
              </a:ext>
            </a:extLst>
          </a:blip>
          <a:stretch>
            <a:fillRect/>
          </a:stretch>
        </p:blipFill>
        <p:spPr>
          <a:xfrm>
            <a:off x="1066800" y="336232"/>
            <a:ext cx="9696449" cy="5893118"/>
          </a:xfrm>
          <a:prstGeom prst="rect">
            <a:avLst/>
          </a:prstGeom>
        </p:spPr>
      </p:pic>
    </p:spTree>
    <p:extLst>
      <p:ext uri="{BB962C8B-B14F-4D97-AF65-F5344CB8AC3E}">
        <p14:creationId xmlns:p14="http://schemas.microsoft.com/office/powerpoint/2010/main" val="1739555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1" y="0"/>
            <a:ext cx="4476750" cy="691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A54758E-C684-4FF3-8414-CCEDBF9075D2}"/>
              </a:ext>
            </a:extLst>
          </p:cNvPr>
          <p:cNvPicPr>
            <a:picLocks noChangeAspect="1"/>
          </p:cNvPicPr>
          <p:nvPr/>
        </p:nvPicPr>
        <p:blipFill>
          <a:blip r:embed="rId3"/>
          <a:stretch>
            <a:fillRect/>
          </a:stretch>
        </p:blipFill>
        <p:spPr>
          <a:xfrm>
            <a:off x="0" y="0"/>
            <a:ext cx="5949108" cy="6858000"/>
          </a:xfrm>
          <a:prstGeom prst="rect">
            <a:avLst/>
          </a:prstGeom>
        </p:spPr>
      </p:pic>
    </p:spTree>
    <p:extLst>
      <p:ext uri="{BB962C8B-B14F-4D97-AF65-F5344CB8AC3E}">
        <p14:creationId xmlns:p14="http://schemas.microsoft.com/office/powerpoint/2010/main" val="3084061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6F7F-3AAB-4B28-9A77-AC3FE5B7EB10}"/>
              </a:ext>
            </a:extLst>
          </p:cNvPr>
          <p:cNvSpPr>
            <a:spLocks noGrp="1"/>
          </p:cNvSpPr>
          <p:nvPr>
            <p:ph type="title"/>
          </p:nvPr>
        </p:nvSpPr>
        <p:spPr>
          <a:xfrm>
            <a:off x="2299124" y="1368171"/>
            <a:ext cx="9281160" cy="2127504"/>
          </a:xfrm>
        </p:spPr>
        <p:txBody>
          <a:bodyPr>
            <a:normAutofit fontScale="90000"/>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sng"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Monolithic Goal #2</a:t>
            </a:r>
            <a:r>
              <a:rPr kumimoji="0" lang="en-US" altLang="en-US" sz="4000" b="1"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4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4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will create technology, civilization and lifestyles promoting peace, equality, security, and justice.</a:t>
            </a:r>
            <a:endParaRPr kumimoji="0" lang="en-US" altLang="en-US" sz="4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65265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6C3463-E23A-4C64-A8AD-00D3906F6E17}"/>
              </a:ext>
            </a:extLst>
          </p:cNvPr>
          <p:cNvPicPr/>
          <p:nvPr/>
        </p:nvPicPr>
        <p:blipFill rotWithShape="1">
          <a:blip r:embed="rId2">
            <a:extLst>
              <a:ext uri="{28A0092B-C50C-407E-A947-70E740481C1C}">
                <a14:useLocalDpi xmlns:a14="http://schemas.microsoft.com/office/drawing/2010/main" val="0"/>
              </a:ext>
            </a:extLst>
          </a:blip>
          <a:srcRect l="2665" t="3519" r="4086" b="3007"/>
          <a:stretch/>
        </p:blipFill>
        <p:spPr bwMode="auto">
          <a:xfrm>
            <a:off x="3657600" y="161925"/>
            <a:ext cx="8353425" cy="6696075"/>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4AAEB0C-24AE-4A95-BA33-A597D5FB065A}"/>
              </a:ext>
            </a:extLst>
          </p:cNvPr>
          <p:cNvSpPr txBox="1"/>
          <p:nvPr/>
        </p:nvSpPr>
        <p:spPr>
          <a:xfrm>
            <a:off x="304800" y="323850"/>
            <a:ext cx="3200400" cy="198120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Problem:  </a:t>
            </a:r>
          </a:p>
          <a:p>
            <a:r>
              <a:rPr lang="en-US" sz="2000" dirty="0">
                <a:latin typeface="Arial" panose="020B0604020202020204" pitchFamily="34" charset="0"/>
                <a:cs typeface="Arial" panose="020B0604020202020204" pitchFamily="34" charset="0"/>
              </a:rPr>
              <a:t>The SYSTEM and it’s maintainers. </a:t>
            </a:r>
          </a:p>
          <a:p>
            <a:r>
              <a:rPr lang="en-US" sz="2000" dirty="0">
                <a:latin typeface="Arial" panose="020B0604020202020204" pitchFamily="34" charset="0"/>
                <a:cs typeface="Arial" panose="020B0604020202020204" pitchFamily="34" charset="0"/>
              </a:rPr>
              <a:t>(The very world we live in… Something is not right). </a:t>
            </a:r>
          </a:p>
        </p:txBody>
      </p:sp>
      <p:sp>
        <p:nvSpPr>
          <p:cNvPr id="4" name="TextBox 3">
            <a:extLst>
              <a:ext uri="{FF2B5EF4-FFF2-40B4-BE49-F238E27FC236}">
                <a16:creationId xmlns:a16="http://schemas.microsoft.com/office/drawing/2014/main" id="{A5CC5952-EF04-482B-A6F1-1775E6186592}"/>
              </a:ext>
            </a:extLst>
          </p:cNvPr>
          <p:cNvSpPr txBox="1"/>
          <p:nvPr/>
        </p:nvSpPr>
        <p:spPr>
          <a:xfrm>
            <a:off x="228600" y="2440722"/>
            <a:ext cx="3352800" cy="4093428"/>
          </a:xfrm>
          <a:prstGeom prst="rect">
            <a:avLst/>
          </a:prstGeom>
          <a:noFill/>
        </p:spPr>
        <p:txBody>
          <a:bodyPr wrap="square" rtlCol="0">
            <a:spAutoFit/>
          </a:bodyPr>
          <a:lstStyle/>
          <a:p>
            <a:pPr algn="ctr"/>
            <a:r>
              <a:rPr lang="en-US" sz="2000" b="1" u="sng" dirty="0">
                <a:latin typeface="Arial" panose="020B0604020202020204" pitchFamily="34" charset="0"/>
                <a:cs typeface="Arial" panose="020B0604020202020204" pitchFamily="34" charset="0"/>
              </a:rPr>
              <a:t>Universal </a:t>
            </a:r>
          </a:p>
          <a:p>
            <a:pPr algn="ctr"/>
            <a:r>
              <a:rPr lang="en-US" sz="2000" b="1" u="sng" dirty="0">
                <a:latin typeface="Arial" panose="020B0604020202020204" pitchFamily="34" charset="0"/>
                <a:cs typeface="Arial" panose="020B0604020202020204" pitchFamily="34" charset="0"/>
              </a:rPr>
              <a:t> Conscious Strategy</a:t>
            </a:r>
          </a:p>
          <a:p>
            <a:pPr algn="ctr"/>
            <a:r>
              <a:rPr lang="en-US" sz="2000" dirty="0">
                <a:latin typeface="Arial" panose="020B0604020202020204" pitchFamily="34" charset="0"/>
                <a:cs typeface="Arial" panose="020B0604020202020204" pitchFamily="34" charset="0"/>
              </a:rPr>
              <a:t> (Struggle)</a:t>
            </a:r>
          </a:p>
          <a:p>
            <a:r>
              <a:rPr lang="en-US" sz="2000" b="1" dirty="0">
                <a:latin typeface="Arial" panose="020B0604020202020204" pitchFamily="34" charset="0"/>
                <a:cs typeface="Arial" panose="020B0604020202020204" pitchFamily="34" charset="0"/>
              </a:rPr>
              <a:t>Consciousness</a:t>
            </a:r>
            <a:r>
              <a:rPr lang="en-US" sz="2000" dirty="0">
                <a:latin typeface="Arial" panose="020B0604020202020204" pitchFamily="34" charset="0"/>
                <a:cs typeface="Arial" panose="020B0604020202020204" pitchFamily="34" charset="0"/>
              </a:rPr>
              <a:t> (Woke)</a:t>
            </a:r>
          </a:p>
          <a:p>
            <a:r>
              <a:rPr lang="en-US" sz="2000" b="1" dirty="0">
                <a:latin typeface="Arial" panose="020B0604020202020204" pitchFamily="34" charset="0"/>
                <a:cs typeface="Arial" panose="020B0604020202020204" pitchFamily="34" charset="0"/>
              </a:rPr>
              <a:t>Unify</a:t>
            </a:r>
            <a:r>
              <a:rPr lang="en-US" sz="2000" dirty="0">
                <a:latin typeface="Arial" panose="020B0604020202020204" pitchFamily="34" charset="0"/>
                <a:cs typeface="Arial" panose="020B0604020202020204" pitchFamily="34" charset="0"/>
              </a:rPr>
              <a:t>  (Not uniformed) </a:t>
            </a:r>
          </a:p>
          <a:p>
            <a:r>
              <a:rPr lang="en-US" sz="2000" b="1" dirty="0">
                <a:latin typeface="Arial" panose="020B0604020202020204" pitchFamily="34" charset="0"/>
                <a:cs typeface="Arial" panose="020B0604020202020204" pitchFamily="34" charset="0"/>
              </a:rPr>
              <a:t>Plan</a:t>
            </a:r>
            <a:r>
              <a:rPr lang="en-US" sz="2000" dirty="0">
                <a:latin typeface="Arial" panose="020B0604020202020204" pitchFamily="34" charset="0"/>
                <a:cs typeface="Arial" panose="020B0604020202020204" pitchFamily="34" charset="0"/>
              </a:rPr>
              <a:t> (Truth &amp; Transparency)</a:t>
            </a:r>
          </a:p>
          <a:p>
            <a:r>
              <a:rPr lang="en-US" sz="2000" b="1" dirty="0">
                <a:latin typeface="Arial" panose="020B0604020202020204" pitchFamily="34" charset="0"/>
                <a:cs typeface="Arial" panose="020B0604020202020204" pitchFamily="34" charset="0"/>
              </a:rPr>
              <a:t>Organize </a:t>
            </a:r>
            <a:r>
              <a:rPr lang="en-US" sz="2000" dirty="0">
                <a:latin typeface="Arial" panose="020B0604020202020204" pitchFamily="34" charset="0"/>
                <a:cs typeface="Arial" panose="020B0604020202020204" pitchFamily="34" charset="0"/>
              </a:rPr>
              <a:t>(Connectivity ability)</a:t>
            </a:r>
          </a:p>
          <a:p>
            <a:r>
              <a:rPr lang="en-US" sz="2000" b="1" dirty="0">
                <a:latin typeface="Arial" panose="020B0604020202020204" pitchFamily="34" charset="0"/>
                <a:cs typeface="Arial" panose="020B0604020202020204" pitchFamily="34" charset="0"/>
              </a:rPr>
              <a:t>Action </a:t>
            </a:r>
            <a:r>
              <a:rPr lang="en-US" sz="2000" dirty="0">
                <a:latin typeface="Arial" panose="020B0604020202020204" pitchFamily="34" charset="0"/>
                <a:cs typeface="Arial" panose="020B0604020202020204" pitchFamily="34" charset="0"/>
              </a:rPr>
              <a:t>(Rise &amp; build)</a:t>
            </a:r>
          </a:p>
          <a:p>
            <a:r>
              <a:rPr lang="en-US" sz="2000" b="1" dirty="0">
                <a:latin typeface="Arial" panose="020B0604020202020204" pitchFamily="34" charset="0"/>
                <a:cs typeface="Arial" panose="020B0604020202020204" pitchFamily="34" charset="0"/>
              </a:rPr>
              <a:t>Review results </a:t>
            </a:r>
            <a:r>
              <a:rPr lang="en-US" sz="2000" dirty="0">
                <a:latin typeface="Arial" panose="020B0604020202020204" pitchFamily="34" charset="0"/>
                <a:cs typeface="Arial" panose="020B0604020202020204" pitchFamily="34" charset="0"/>
              </a:rPr>
              <a:t>(What works, recycle &amp; repeat)</a:t>
            </a:r>
          </a:p>
          <a:p>
            <a:r>
              <a:rPr lang="en-US" sz="2000" b="1" dirty="0">
                <a:latin typeface="Arial" panose="020B0604020202020204" pitchFamily="34" charset="0"/>
                <a:cs typeface="Arial" panose="020B0604020202020204" pitchFamily="34" charset="0"/>
              </a:rPr>
              <a:t>Grow</a:t>
            </a:r>
            <a:r>
              <a:rPr lang="en-US" sz="2000" dirty="0">
                <a:latin typeface="Arial" panose="020B0604020202020204" pitchFamily="34" charset="0"/>
                <a:cs typeface="Arial" panose="020B0604020202020204" pitchFamily="34" charset="0"/>
              </a:rPr>
              <a:t> (We are </a:t>
            </a:r>
            <a:r>
              <a:rPr lang="en-US" sz="2000" dirty="0" err="1">
                <a:latin typeface="Arial" panose="020B0604020202020204" pitchFamily="34" charset="0"/>
                <a:cs typeface="Arial" panose="020B0604020202020204" pitchFamily="34" charset="0"/>
              </a:rPr>
              <a:t>B.O.R.G</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00498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C9DFF8-4A4C-4FB6-94A4-354F9D7B03C4}"/>
              </a:ext>
            </a:extLst>
          </p:cNvPr>
          <p:cNvPicPr/>
          <p:nvPr/>
        </p:nvPicPr>
        <p:blipFill rotWithShape="1">
          <a:blip r:embed="rId2" cstate="print">
            <a:extLst>
              <a:ext uri="{28A0092B-C50C-407E-A947-70E740481C1C}">
                <a14:useLocalDpi xmlns:a14="http://schemas.microsoft.com/office/drawing/2010/main" val="0"/>
              </a:ext>
            </a:extLst>
          </a:blip>
          <a:srcRect t="20449" r="1526" b="2267"/>
          <a:stretch/>
        </p:blipFill>
        <p:spPr bwMode="auto">
          <a:xfrm>
            <a:off x="304164" y="261257"/>
            <a:ext cx="4744086" cy="5551714"/>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6486525" y="414338"/>
            <a:ext cx="4714875" cy="5570756"/>
          </a:xfrm>
          <a:prstGeom prst="rect">
            <a:avLst/>
          </a:prstGeom>
          <a:noFill/>
        </p:spPr>
        <p:txBody>
          <a:bodyPr wrap="square" rtlCol="0">
            <a:spAutoFit/>
          </a:bodyPr>
          <a:lstStyle/>
          <a:p>
            <a:pPr algn="ctr"/>
            <a:r>
              <a:rPr lang="en-US" sz="3200" b="1" dirty="0"/>
              <a:t>Warehouse for the community in times of Disaster</a:t>
            </a:r>
          </a:p>
          <a:p>
            <a:r>
              <a:rPr lang="en-US" sz="2000" dirty="0"/>
              <a:t>Batteries</a:t>
            </a:r>
          </a:p>
          <a:p>
            <a:r>
              <a:rPr lang="en-US" sz="2000" dirty="0"/>
              <a:t>Toilet paper</a:t>
            </a:r>
          </a:p>
          <a:p>
            <a:r>
              <a:rPr lang="en-US" sz="2000" dirty="0"/>
              <a:t>Matches</a:t>
            </a:r>
          </a:p>
          <a:p>
            <a:r>
              <a:rPr lang="en-US" sz="2000" dirty="0"/>
              <a:t>Flashlights</a:t>
            </a:r>
          </a:p>
          <a:p>
            <a:r>
              <a:rPr lang="en-US" sz="2000" dirty="0"/>
              <a:t>Candles</a:t>
            </a:r>
          </a:p>
          <a:p>
            <a:r>
              <a:rPr lang="en-US" sz="2000" dirty="0"/>
              <a:t>Bleach</a:t>
            </a:r>
          </a:p>
          <a:p>
            <a:r>
              <a:rPr lang="en-US" sz="2000" dirty="0"/>
              <a:t>Plastic bags</a:t>
            </a:r>
          </a:p>
          <a:p>
            <a:r>
              <a:rPr lang="en-US" sz="2000" dirty="0"/>
              <a:t>Tarps</a:t>
            </a:r>
          </a:p>
          <a:p>
            <a:r>
              <a:rPr lang="en-US" sz="2000" dirty="0"/>
              <a:t>Salt </a:t>
            </a:r>
          </a:p>
          <a:p>
            <a:r>
              <a:rPr lang="en-US" sz="2000" dirty="0"/>
              <a:t>Propane</a:t>
            </a:r>
          </a:p>
          <a:p>
            <a:r>
              <a:rPr lang="en-US" sz="2000" dirty="0"/>
              <a:t>Bar B Q grills</a:t>
            </a:r>
          </a:p>
          <a:p>
            <a:r>
              <a:rPr lang="en-US" sz="2000" dirty="0"/>
              <a:t>Makeshift Hospital</a:t>
            </a:r>
          </a:p>
          <a:p>
            <a:endParaRPr lang="en-US" sz="2000" dirty="0"/>
          </a:p>
        </p:txBody>
      </p:sp>
    </p:spTree>
    <p:extLst>
      <p:ext uri="{BB962C8B-B14F-4D97-AF65-F5344CB8AC3E}">
        <p14:creationId xmlns:p14="http://schemas.microsoft.com/office/powerpoint/2010/main" val="145231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4E1A7-113F-4C22-A9A2-22A5CF2F55A2}"/>
              </a:ext>
            </a:extLst>
          </p:cNvPr>
          <p:cNvSpPr>
            <a:spLocks noGrp="1"/>
          </p:cNvSpPr>
          <p:nvPr>
            <p:ph type="title"/>
          </p:nvPr>
        </p:nvSpPr>
        <p:spPr/>
        <p:txBody>
          <a:bodyPr>
            <a:normAutofit fontScale="90000"/>
          </a:bodyPr>
          <a:lstStyle/>
          <a:p>
            <a:pPr marL="0" marR="0" algn="ctr">
              <a:lnSpc>
                <a:spcPct val="115000"/>
              </a:lnSpc>
              <a:spcBef>
                <a:spcPts val="0"/>
              </a:spcBef>
              <a:spcAft>
                <a:spcPts val="0"/>
              </a:spcAft>
            </a:pP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(THIS IS REQUIRED FOR ALL FOOT SOLDIERS AND SUPPORT PERSONNEL OF #NFACTEXAS)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Text Placeholder 3">
            <a:extLst>
              <a:ext uri="{FF2B5EF4-FFF2-40B4-BE49-F238E27FC236}">
                <a16:creationId xmlns:a16="http://schemas.microsoft.com/office/drawing/2014/main" id="{A7AE5CF3-7B30-4206-B397-2910DD591335}"/>
              </a:ext>
            </a:extLst>
          </p:cNvPr>
          <p:cNvSpPr>
            <a:spLocks noGrp="1"/>
          </p:cNvSpPr>
          <p:nvPr>
            <p:ph type="body" sz="half" idx="2"/>
          </p:nvPr>
        </p:nvSpPr>
        <p:spPr/>
        <p:txBody>
          <a:bodyPr>
            <a:normAutofit lnSpcReduction="10000"/>
          </a:bodyPr>
          <a:lstStyle/>
          <a:p>
            <a:pPr marL="0" marR="0" algn="ctr">
              <a:lnSpc>
                <a:spcPct val="115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MEMORIZE the Miranda Rights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“You have the right to remain silent. Anything you say can and will be used against you in a court of law. You have the right to an attorney. If you cannot afford an attorney, one will be provided for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Content Placeholder 4">
            <a:extLst>
              <a:ext uri="{FF2B5EF4-FFF2-40B4-BE49-F238E27FC236}">
                <a16:creationId xmlns:a16="http://schemas.microsoft.com/office/drawing/2014/main" id="{FDC34352-66AF-45AD-860C-D440D1925E2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559" y="195263"/>
            <a:ext cx="4933950" cy="6467474"/>
          </a:xfrm>
          <a:prstGeom prst="rect">
            <a:avLst/>
          </a:prstGeom>
          <a:noFill/>
          <a:ln>
            <a:noFill/>
          </a:ln>
        </p:spPr>
      </p:pic>
      <p:sp>
        <p:nvSpPr>
          <p:cNvPr id="3" name="TextBox 2">
            <a:extLst>
              <a:ext uri="{FF2B5EF4-FFF2-40B4-BE49-F238E27FC236}">
                <a16:creationId xmlns:a16="http://schemas.microsoft.com/office/drawing/2014/main" id="{B8012472-E1B7-4727-B610-072751439493}"/>
              </a:ext>
            </a:extLst>
          </p:cNvPr>
          <p:cNvSpPr txBox="1"/>
          <p:nvPr/>
        </p:nvSpPr>
        <p:spPr>
          <a:xfrm>
            <a:off x="5723906" y="807522"/>
            <a:ext cx="2327564" cy="369332"/>
          </a:xfrm>
          <a:prstGeom prst="rect">
            <a:avLst/>
          </a:prstGeom>
          <a:noFill/>
        </p:spPr>
        <p:txBody>
          <a:bodyPr wrap="square" rtlCol="0">
            <a:spAutoFit/>
          </a:bodyPr>
          <a:lstStyle/>
          <a:p>
            <a:r>
              <a:rPr lang="en-US" dirty="0"/>
              <a:t>But for now…</a:t>
            </a:r>
          </a:p>
        </p:txBody>
      </p:sp>
    </p:spTree>
    <p:extLst>
      <p:ext uri="{BB962C8B-B14F-4D97-AF65-F5344CB8AC3E}">
        <p14:creationId xmlns:p14="http://schemas.microsoft.com/office/powerpoint/2010/main" val="585037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8D40-1067-411B-B944-3F14FAA0AD18}"/>
              </a:ext>
            </a:extLst>
          </p:cNvPr>
          <p:cNvSpPr>
            <a:spLocks noGrp="1"/>
          </p:cNvSpPr>
          <p:nvPr>
            <p:ph type="title"/>
          </p:nvPr>
        </p:nvSpPr>
        <p:spPr>
          <a:xfrm>
            <a:off x="829056" y="900862"/>
            <a:ext cx="10533888" cy="352425"/>
          </a:xfrm>
        </p:spPr>
        <p:txBody>
          <a:bodyPr>
            <a:normAutofit fontScale="90000"/>
          </a:bodyPr>
          <a:lstStyle/>
          <a:p>
            <a:r>
              <a:rPr lang="en-US" sz="6000" dirty="0">
                <a:effectLst/>
                <a:ea typeface="Calibri" panose="020F0502020204030204" pitchFamily="34" charset="0"/>
                <a:cs typeface="Times New Roman" panose="02020603050405020304" pitchFamily="18" charset="0"/>
              </a:rPr>
              <a:t>Their Constitution, Our Constitution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Picture 4">
            <a:extLst>
              <a:ext uri="{FF2B5EF4-FFF2-40B4-BE49-F238E27FC236}">
                <a16:creationId xmlns:a16="http://schemas.microsoft.com/office/drawing/2014/main" id="{47B3DBBB-1DAD-4769-9B64-9660B58ADEAC}"/>
              </a:ext>
            </a:extLst>
          </p:cNvPr>
          <p:cNvPicPr>
            <a:picLocks noChangeAspect="1"/>
          </p:cNvPicPr>
          <p:nvPr/>
        </p:nvPicPr>
        <p:blipFill>
          <a:blip r:embed="rId2"/>
          <a:stretch>
            <a:fillRect/>
          </a:stretch>
        </p:blipFill>
        <p:spPr>
          <a:xfrm>
            <a:off x="0" y="1238250"/>
            <a:ext cx="4495800" cy="5619750"/>
          </a:xfrm>
          <a:prstGeom prst="rect">
            <a:avLst/>
          </a:prstGeom>
        </p:spPr>
      </p:pic>
      <p:sp>
        <p:nvSpPr>
          <p:cNvPr id="9" name="TextBox 8">
            <a:extLst>
              <a:ext uri="{FF2B5EF4-FFF2-40B4-BE49-F238E27FC236}">
                <a16:creationId xmlns:a16="http://schemas.microsoft.com/office/drawing/2014/main" id="{90B49579-3E8C-4FB1-BCDA-624F7A24FF1F}"/>
              </a:ext>
            </a:extLst>
          </p:cNvPr>
          <p:cNvSpPr txBox="1"/>
          <p:nvPr/>
        </p:nvSpPr>
        <p:spPr>
          <a:xfrm>
            <a:off x="4495800" y="1276349"/>
            <a:ext cx="7696200" cy="511364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You can get a concealed carry license.</a:t>
            </a:r>
          </a:p>
          <a:p>
            <a:pPr marL="342900" indent="-342900">
              <a:lnSpc>
                <a:spcPct val="15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You can own a fire arm 1 or 1,000 guns.</a:t>
            </a:r>
          </a:p>
          <a:p>
            <a:pPr marL="342900" indent="-342900">
              <a:lnSpc>
                <a:spcPct val="15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You can be a member of NAAGA (NRA or both).</a:t>
            </a:r>
          </a:p>
          <a:p>
            <a:pPr marL="342900" indent="-342900">
              <a:lnSpc>
                <a:spcPct val="15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You can join gun clubs and other weapon related organizations.</a:t>
            </a:r>
          </a:p>
          <a:p>
            <a:pPr marL="342900" indent="-342900">
              <a:lnSpc>
                <a:spcPct val="15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You can start your own ammunition and gun making companies. </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You can have a </a:t>
            </a:r>
            <a:r>
              <a:rPr lang="en-US" sz="2000" dirty="0" err="1">
                <a:latin typeface="Arial" panose="020B0604020202020204" pitchFamily="34" charset="0"/>
                <a:cs typeface="Arial" panose="020B0604020202020204" pitchFamily="34" charset="0"/>
              </a:rPr>
              <a:t>OneUnited</a:t>
            </a:r>
            <a:r>
              <a:rPr lang="en-US" sz="2000" dirty="0">
                <a:latin typeface="Arial" panose="020B0604020202020204" pitchFamily="34" charset="0"/>
                <a:cs typeface="Arial" panose="020B0604020202020204" pitchFamily="34" charset="0"/>
              </a:rPr>
              <a:t> Bank Account.</a:t>
            </a:r>
          </a:p>
        </p:txBody>
      </p:sp>
    </p:spTree>
    <p:extLst>
      <p:ext uri="{BB962C8B-B14F-4D97-AF65-F5344CB8AC3E}">
        <p14:creationId xmlns:p14="http://schemas.microsoft.com/office/powerpoint/2010/main" val="945732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0EDB-AD11-47D4-92EB-1C120B73C379}"/>
              </a:ext>
            </a:extLst>
          </p:cNvPr>
          <p:cNvSpPr>
            <a:spLocks noGrp="1"/>
          </p:cNvSpPr>
          <p:nvPr>
            <p:ph type="title"/>
          </p:nvPr>
        </p:nvSpPr>
        <p:spPr/>
        <p:txBody>
          <a:bodyPr>
            <a:normAutofit/>
          </a:bodyPr>
          <a:lstStyle/>
          <a:p>
            <a:r>
              <a:rPr kumimoji="0" lang="en-US" altLang="en-US" sz="44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#5-</a:t>
            </a:r>
            <a:r>
              <a:rPr kumimoji="0" lang="en-US" altLang="en-US" sz="4400" b="1"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44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T</a:t>
            </a:r>
            <a:r>
              <a:rPr kumimoji="0" lang="en-US" altLang="en-US" sz="44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he consumer/producer relationship</a:t>
            </a:r>
            <a:r>
              <a:rPr kumimoji="0" lang="en-US" altLang="en-US" sz="4400"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will be </a:t>
            </a:r>
            <a:r>
              <a:rPr kumimoji="0" lang="en-US" altLang="en-US" sz="44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made amenable to both or a new system will be created.</a:t>
            </a:r>
            <a:r>
              <a:rPr kumimoji="0" lang="en-US" altLang="en-US" sz="44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br>
              <a:rPr kumimoji="0" lang="en-US" altLang="en-US" sz="8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lang="en-US" dirty="0"/>
          </a:p>
        </p:txBody>
      </p:sp>
    </p:spTree>
    <p:extLst>
      <p:ext uri="{BB962C8B-B14F-4D97-AF65-F5344CB8AC3E}">
        <p14:creationId xmlns:p14="http://schemas.microsoft.com/office/powerpoint/2010/main" val="1815896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F41E9-82DB-4BC5-A766-66BD06967823}"/>
              </a:ext>
            </a:extLst>
          </p:cNvPr>
          <p:cNvPicPr>
            <a:picLocks noChangeAspect="1"/>
          </p:cNvPicPr>
          <p:nvPr/>
        </p:nvPicPr>
        <p:blipFill>
          <a:blip r:embed="rId2"/>
          <a:stretch>
            <a:fillRect/>
          </a:stretch>
        </p:blipFill>
        <p:spPr>
          <a:xfrm>
            <a:off x="4005262" y="1400175"/>
            <a:ext cx="4181475" cy="4057650"/>
          </a:xfrm>
          <a:prstGeom prst="rect">
            <a:avLst/>
          </a:prstGeom>
        </p:spPr>
      </p:pic>
    </p:spTree>
    <p:extLst>
      <p:ext uri="{BB962C8B-B14F-4D97-AF65-F5344CB8AC3E}">
        <p14:creationId xmlns:p14="http://schemas.microsoft.com/office/powerpoint/2010/main" val="1072616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71120-2DE4-4BAA-904A-D3342E3219E0}"/>
              </a:ext>
            </a:extLst>
          </p:cNvPr>
          <p:cNvSpPr>
            <a:spLocks noGrp="1"/>
          </p:cNvSpPr>
          <p:nvPr>
            <p:ph type="title"/>
          </p:nvPr>
        </p:nvSpPr>
        <p:spPr>
          <a:xfrm>
            <a:off x="1069848" y="1408557"/>
            <a:ext cx="10058400" cy="1609344"/>
          </a:xfrm>
        </p:spPr>
        <p:txBody>
          <a:bodyPr>
            <a:normAutofit fontScale="90000"/>
          </a:bodyPr>
          <a:lstStyle/>
          <a:p>
            <a:pPr marL="0" marR="0">
              <a:lnSpc>
                <a:spcPct val="115000"/>
              </a:lnSpc>
              <a:spcBef>
                <a:spcPts val="0"/>
              </a:spcBef>
              <a:spcAft>
                <a:spcPts val="1000"/>
              </a:spcAft>
            </a:pPr>
            <a:r>
              <a:rPr lang="en-US" sz="2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We hope that one day; African Americans can be seen and treated as American citizens. Equality is a part of the #1 monolithic goals. Many Americans embrace this Constitution and would even suggest that this condition of freedom and being American already exists. However, such is not the case </a:t>
            </a:r>
            <a:r>
              <a:rPr lang="en-US" sz="2200"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en</a:t>
            </a:r>
            <a:r>
              <a:rPr lang="en-US" sz="2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masse, and second-class citizenship status can be easily tested. African Americans understand their condition and treat them appropriately when: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BB89E87-D709-4099-BD23-1F93887248F4}"/>
              </a:ext>
            </a:extLst>
          </p:cNvPr>
          <p:cNvSpPr>
            <a:spLocks noGrp="1"/>
          </p:cNvSpPr>
          <p:nvPr>
            <p:ph sz="half" idx="1"/>
          </p:nvPr>
        </p:nvSpPr>
        <p:spPr>
          <a:xfrm>
            <a:off x="1069848" y="3237738"/>
            <a:ext cx="4754880" cy="3148965"/>
          </a:xfrm>
        </p:spPr>
        <p:txBody>
          <a:bodyPr/>
          <a:lstStyle/>
          <a:p>
            <a:pPr>
              <a:buFont typeface="Arial" panose="020B0604020202020204" pitchFamily="34" charset="0"/>
              <a:buChar char="•"/>
            </a:pP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They challenge their authority</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Attempt to start or build self-economics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Attempt to increase </a:t>
            </a:r>
            <a:r>
              <a:rPr lang="en-U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your</a:t>
            </a:r>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wealth, especially collectively</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E48B40EC-E50D-490B-BE99-E0C24D652104}"/>
              </a:ext>
            </a:extLst>
          </p:cNvPr>
          <p:cNvSpPr>
            <a:spLocks noGrp="1"/>
          </p:cNvSpPr>
          <p:nvPr>
            <p:ph sz="half" idx="2"/>
          </p:nvPr>
        </p:nvSpPr>
        <p:spPr>
          <a:xfrm>
            <a:off x="6367274" y="3461004"/>
            <a:ext cx="4754880" cy="2934462"/>
          </a:xfrm>
        </p:spPr>
        <p:txBody>
          <a:bodyPr/>
          <a:lstStyle/>
          <a:p>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Live in certain areas in America</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Bear arms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Retreat from American religious institutions</a:t>
            </a:r>
            <a:endParaRPr lang="en-US" dirty="0"/>
          </a:p>
        </p:txBody>
      </p:sp>
    </p:spTree>
    <p:extLst>
      <p:ext uri="{BB962C8B-B14F-4D97-AF65-F5344CB8AC3E}">
        <p14:creationId xmlns:p14="http://schemas.microsoft.com/office/powerpoint/2010/main" val="2628545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3F1C-17BA-4425-9633-D4BFA3D1688D}"/>
              </a:ext>
            </a:extLst>
          </p:cNvPr>
          <p:cNvSpPr>
            <a:spLocks noGrp="1"/>
          </p:cNvSpPr>
          <p:nvPr>
            <p:ph type="title"/>
          </p:nvPr>
        </p:nvSpPr>
        <p:spPr>
          <a:xfrm>
            <a:off x="2167127" y="1225296"/>
            <a:ext cx="9748647" cy="3520440"/>
          </a:xfrm>
        </p:spPr>
        <p:txBody>
          <a:bodyPr>
            <a:normAutofit/>
          </a:bodyPr>
          <a:lstStyle/>
          <a:p>
            <a:r>
              <a:rPr kumimoji="0" lang="en-US" altLang="en-US" sz="48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#6- </a:t>
            </a:r>
            <a:r>
              <a:rPr kumimoji="0" lang="en-US" altLang="en-US" sz="4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will take on the status of dual citizenship and create an autonomous nation-state. </a:t>
            </a:r>
            <a:br>
              <a:rPr kumimoji="0" lang="en-US" altLang="en-US" sz="4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n-US" sz="4000" dirty="0">
                <a:effectLst/>
                <a:ea typeface="Calibri" panose="020F0502020204030204" pitchFamily="34" charset="0"/>
                <a:cs typeface="Arial" panose="020B0604020202020204" pitchFamily="34" charset="0"/>
              </a:rPr>
            </a:br>
            <a:endParaRPr lang="en-US" sz="4000" dirty="0">
              <a:cs typeface="Arial" panose="020B0604020202020204" pitchFamily="34" charset="0"/>
            </a:endParaRPr>
          </a:p>
        </p:txBody>
      </p:sp>
    </p:spTree>
    <p:extLst>
      <p:ext uri="{BB962C8B-B14F-4D97-AF65-F5344CB8AC3E}">
        <p14:creationId xmlns:p14="http://schemas.microsoft.com/office/powerpoint/2010/main" val="704078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BC19C1-D02B-4919-8FF8-1B9F5B324E78}"/>
              </a:ext>
            </a:extLst>
          </p:cNvPr>
          <p:cNvPicPr/>
          <p:nvPr/>
        </p:nvPicPr>
        <p:blipFill>
          <a:blip r:embed="rId2">
            <a:extLst>
              <a:ext uri="{28A0092B-C50C-407E-A947-70E740481C1C}">
                <a14:useLocalDpi xmlns:a14="http://schemas.microsoft.com/office/drawing/2010/main" val="0"/>
              </a:ext>
            </a:extLst>
          </a:blip>
          <a:stretch>
            <a:fillRect/>
          </a:stretch>
        </p:blipFill>
        <p:spPr>
          <a:xfrm>
            <a:off x="7637281" y="150857"/>
            <a:ext cx="4424090" cy="6532972"/>
          </a:xfrm>
          <a:prstGeom prst="rect">
            <a:avLst/>
          </a:prstGeom>
        </p:spPr>
      </p:pic>
      <p:sp>
        <p:nvSpPr>
          <p:cNvPr id="4" name="TextBox 3">
            <a:extLst>
              <a:ext uri="{FF2B5EF4-FFF2-40B4-BE49-F238E27FC236}">
                <a16:creationId xmlns:a16="http://schemas.microsoft.com/office/drawing/2014/main" id="{209E917D-5E47-41EC-B526-02929D34D674}"/>
              </a:ext>
            </a:extLst>
          </p:cNvPr>
          <p:cNvSpPr txBox="1"/>
          <p:nvPr/>
        </p:nvSpPr>
        <p:spPr>
          <a:xfrm>
            <a:off x="4434569" y="454479"/>
            <a:ext cx="3066843" cy="3785652"/>
          </a:xfrm>
          <a:prstGeom prst="rect">
            <a:avLst/>
          </a:prstGeom>
          <a:noFill/>
        </p:spPr>
        <p:txBody>
          <a:bodyPr wrap="square" rtlCol="0">
            <a:spAutoFit/>
          </a:bodyPr>
          <a:lstStyle/>
          <a:p>
            <a:pPr algn="ctr"/>
            <a:r>
              <a:rPr lang="en-US" sz="4000" dirty="0"/>
              <a:t>Are we dreaming? Is this a joke?  </a:t>
            </a:r>
          </a:p>
          <a:p>
            <a:pPr algn="ctr"/>
            <a:r>
              <a:rPr lang="en-US" sz="4000" dirty="0"/>
              <a:t>What are we doing? </a:t>
            </a:r>
          </a:p>
        </p:txBody>
      </p:sp>
      <p:sp>
        <p:nvSpPr>
          <p:cNvPr id="3" name="TextBox 2">
            <a:extLst>
              <a:ext uri="{FF2B5EF4-FFF2-40B4-BE49-F238E27FC236}">
                <a16:creationId xmlns:a16="http://schemas.microsoft.com/office/drawing/2014/main" id="{BB9B9EC5-44EB-4AFA-9907-921D1A5DCB2B}"/>
              </a:ext>
            </a:extLst>
          </p:cNvPr>
          <p:cNvSpPr txBox="1"/>
          <p:nvPr/>
        </p:nvSpPr>
        <p:spPr>
          <a:xfrm>
            <a:off x="4434569" y="5767104"/>
            <a:ext cx="3826328"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Wakanda?</a:t>
            </a:r>
          </a:p>
        </p:txBody>
      </p:sp>
      <p:pic>
        <p:nvPicPr>
          <p:cNvPr id="6" name="Picture 5">
            <a:extLst>
              <a:ext uri="{FF2B5EF4-FFF2-40B4-BE49-F238E27FC236}">
                <a16:creationId xmlns:a16="http://schemas.microsoft.com/office/drawing/2014/main" id="{6D92B75E-E9E6-44FE-85BD-B0D15AFC416A}"/>
              </a:ext>
            </a:extLst>
          </p:cNvPr>
          <p:cNvPicPr>
            <a:picLocks noChangeAspect="1"/>
          </p:cNvPicPr>
          <p:nvPr/>
        </p:nvPicPr>
        <p:blipFill>
          <a:blip r:embed="rId3"/>
          <a:stretch>
            <a:fillRect/>
          </a:stretch>
        </p:blipFill>
        <p:spPr>
          <a:xfrm>
            <a:off x="172240" y="334154"/>
            <a:ext cx="4126461" cy="6189692"/>
          </a:xfrm>
          <a:prstGeom prst="rect">
            <a:avLst/>
          </a:prstGeom>
        </p:spPr>
      </p:pic>
    </p:spTree>
    <p:extLst>
      <p:ext uri="{BB962C8B-B14F-4D97-AF65-F5344CB8AC3E}">
        <p14:creationId xmlns:p14="http://schemas.microsoft.com/office/powerpoint/2010/main" val="2198574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149460-AF9F-44EE-95D2-6983E1262485}"/>
              </a:ext>
            </a:extLst>
          </p:cNvPr>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3124200" y="457200"/>
            <a:ext cx="5943600" cy="5943600"/>
          </a:xfrm>
          <a:prstGeom prst="rect">
            <a:avLst/>
          </a:prstGeom>
          <a:noFill/>
          <a:ln>
            <a:noFill/>
          </a:ln>
        </p:spPr>
      </p:pic>
      <p:sp>
        <p:nvSpPr>
          <p:cNvPr id="3" name="TextBox 2">
            <a:extLst>
              <a:ext uri="{FF2B5EF4-FFF2-40B4-BE49-F238E27FC236}">
                <a16:creationId xmlns:a16="http://schemas.microsoft.com/office/drawing/2014/main" id="{4A6C10AF-75C9-417D-8B5F-CA194CADD41B}"/>
              </a:ext>
            </a:extLst>
          </p:cNvPr>
          <p:cNvSpPr txBox="1"/>
          <p:nvPr/>
        </p:nvSpPr>
        <p:spPr>
          <a:xfrm>
            <a:off x="566058" y="968829"/>
            <a:ext cx="2296886" cy="304698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First,…</a:t>
            </a:r>
          </a:p>
          <a:p>
            <a:pPr algn="ctr"/>
            <a:r>
              <a:rPr lang="en-US" sz="3200" dirty="0">
                <a:latin typeface="Arial" panose="020B0604020202020204" pitchFamily="34" charset="0"/>
                <a:cs typeface="Arial" panose="020B0604020202020204" pitchFamily="34" charset="0"/>
              </a:rPr>
              <a:t>Where do you think you are  going in America? </a:t>
            </a:r>
          </a:p>
        </p:txBody>
      </p:sp>
      <p:sp>
        <p:nvSpPr>
          <p:cNvPr id="4" name="TextBox 3">
            <a:extLst>
              <a:ext uri="{FF2B5EF4-FFF2-40B4-BE49-F238E27FC236}">
                <a16:creationId xmlns:a16="http://schemas.microsoft.com/office/drawing/2014/main" id="{D04983AA-AF18-4D38-A5D1-E40A91623462}"/>
              </a:ext>
            </a:extLst>
          </p:cNvPr>
          <p:cNvSpPr txBox="1"/>
          <p:nvPr/>
        </p:nvSpPr>
        <p:spPr>
          <a:xfrm>
            <a:off x="9209314" y="3690257"/>
            <a:ext cx="2362200" cy="2308324"/>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Where ever they want you to go</a:t>
            </a:r>
          </a:p>
        </p:txBody>
      </p:sp>
    </p:spTree>
    <p:extLst>
      <p:ext uri="{BB962C8B-B14F-4D97-AF65-F5344CB8AC3E}">
        <p14:creationId xmlns:p14="http://schemas.microsoft.com/office/powerpoint/2010/main" val="3176021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3DBC8-2640-46DA-9DB6-D1599607097E}"/>
              </a:ext>
            </a:extLst>
          </p:cNvPr>
          <p:cNvSpPr>
            <a:spLocks noChangeArrowheads="1"/>
          </p:cNvSpPr>
          <p:nvPr/>
        </p:nvSpPr>
        <p:spPr bwMode="auto">
          <a:xfrm>
            <a:off x="500742" y="245525"/>
            <a:ext cx="5671457"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1" i="0" u="sng"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u="sng" dirty="0">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Proposed Evolutionary process of an autonomous area arising within a nation-state.</a:t>
            </a:r>
            <a:endParaRPr lang="en-US" altLang="en-US" sz="1400" dirty="0">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000" b="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Multiple self-economic, self-reliance, self-defense grass roots strategies &amp; group acceptance of </a:t>
            </a:r>
            <a:r>
              <a:rPr kumimoji="0" lang="en-US" altLang="en-US" sz="200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Monolithic goals. (Unity)</a:t>
            </a:r>
            <a:endParaRPr lang="en-US" altLang="en-US" sz="2000" dirty="0">
              <a:latin typeface="Arial" panose="020B0604020202020204" pitchFamily="34" charset="0"/>
              <a:cs typeface="Arial" panose="020B0604020202020204" pitchFamily="34"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Community Improvement Initiatives &amp; special quorums of leadership &amp; planning.</a:t>
            </a:r>
            <a:endParaRPr lang="en-US" altLang="en-US" sz="2000" dirty="0">
              <a:latin typeface="Arial" panose="020B0604020202020204" pitchFamily="34" charset="0"/>
              <a:cs typeface="Arial" panose="020B0604020202020204" pitchFamily="34"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Dead Mall Projects (DMP) &amp; Steal Away Projects</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Independent Import/Export network –South American, African, Networked Economics (S.A.A.N.E.) Consisting of multiple DMP hubs</a:t>
            </a:r>
            <a:endParaRPr kumimoji="0" lang="en-US" altLang="en-US" sz="2000" b="0" i="0" strike="noStrike" cap="none" normalizeH="0" baseline="0" dirty="0">
              <a:ln>
                <a:noFill/>
              </a:ln>
              <a:effectLst/>
              <a:latin typeface="Arial" panose="020B0604020202020204" pitchFamily="34" charset="0"/>
              <a:cs typeface="Arial" panose="020B0604020202020204" pitchFamily="34"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Settlements &amp; sea steading/Dual citizenship</a:t>
            </a:r>
            <a:endParaRPr kumimoji="0" lang="en-US" altLang="en-US" sz="2000" b="0" i="0" strike="noStrike" cap="none" normalizeH="0" baseline="0" dirty="0">
              <a:ln>
                <a:noFill/>
              </a:ln>
              <a:effectLst/>
              <a:latin typeface="Arial" panose="020B0604020202020204" pitchFamily="34" charset="0"/>
              <a:cs typeface="Arial" panose="020B0604020202020204" pitchFamily="34"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Nation State/Reparations Space Agency (Status &amp; Activities)</a:t>
            </a:r>
            <a:endParaRPr kumimoji="0" lang="en-US" altLang="en-US" sz="2000" b="0" i="0" strike="noStrike" cap="none" normalizeH="0" baseline="0" dirty="0">
              <a:ln>
                <a:noFill/>
              </a:ln>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B34DB3D-3FFB-401C-8175-ED6E48047010}"/>
              </a:ext>
            </a:extLst>
          </p:cNvPr>
          <p:cNvSpPr txBox="1"/>
          <p:nvPr/>
        </p:nvSpPr>
        <p:spPr>
          <a:xfrm>
            <a:off x="2929777" y="5594584"/>
            <a:ext cx="8258671" cy="646331"/>
          </a:xfrm>
          <a:prstGeom prst="rect">
            <a:avLst/>
          </a:prstGeom>
          <a:noFill/>
        </p:spPr>
        <p:txBody>
          <a:bodyPr wrap="square" rtlCol="0">
            <a:spAutoFit/>
          </a:bodyPr>
          <a:lstStyle/>
          <a:p>
            <a:r>
              <a:rPr lang="en-US" dirty="0"/>
              <a:t>…..and/or be called upon by the president or Congress to protect a state against foreign invasion or attack. </a:t>
            </a:r>
          </a:p>
        </p:txBody>
      </p:sp>
      <p:pic>
        <p:nvPicPr>
          <p:cNvPr id="5" name="Picture 4">
            <a:extLst>
              <a:ext uri="{FF2B5EF4-FFF2-40B4-BE49-F238E27FC236}">
                <a16:creationId xmlns:a16="http://schemas.microsoft.com/office/drawing/2014/main" id="{1D07577B-9FE8-40A4-94A0-2D4753EDC08E}"/>
              </a:ext>
            </a:extLst>
          </p:cNvPr>
          <p:cNvPicPr/>
          <p:nvPr/>
        </p:nvPicPr>
        <p:blipFill>
          <a:blip r:embed="rId2">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7059113" y="0"/>
            <a:ext cx="5040630" cy="5040630"/>
          </a:xfrm>
          <a:prstGeom prst="rect">
            <a:avLst/>
          </a:prstGeom>
          <a:noFill/>
          <a:ln>
            <a:noFill/>
          </a:ln>
        </p:spPr>
      </p:pic>
      <p:sp>
        <p:nvSpPr>
          <p:cNvPr id="7" name="TextBox 6">
            <a:extLst>
              <a:ext uri="{FF2B5EF4-FFF2-40B4-BE49-F238E27FC236}">
                <a16:creationId xmlns:a16="http://schemas.microsoft.com/office/drawing/2014/main" id="{4FCB8DBE-6246-4C95-983F-BA586F0A2078}"/>
              </a:ext>
            </a:extLst>
          </p:cNvPr>
          <p:cNvSpPr txBox="1"/>
          <p:nvPr/>
        </p:nvSpPr>
        <p:spPr>
          <a:xfrm>
            <a:off x="293234" y="60859"/>
            <a:ext cx="6086474" cy="369332"/>
          </a:xfrm>
          <a:prstGeom prst="rect">
            <a:avLst/>
          </a:prstGeom>
          <a:noFill/>
        </p:spPr>
        <p:txBody>
          <a:bodyPr wrap="square" rtlCol="0">
            <a:spAutoFit/>
          </a:bodyPr>
          <a:lstStyle/>
          <a:p>
            <a:pPr algn="ctr"/>
            <a:r>
              <a:rPr lang="en-US" dirty="0"/>
              <a:t>The Way Of The Radical (WOR)</a:t>
            </a:r>
          </a:p>
        </p:txBody>
      </p:sp>
    </p:spTree>
    <p:extLst>
      <p:ext uri="{BB962C8B-B14F-4D97-AF65-F5344CB8AC3E}">
        <p14:creationId xmlns:p14="http://schemas.microsoft.com/office/powerpoint/2010/main" val="2608013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44615-64DA-491E-A16C-65509DB9A81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345781" y="1234122"/>
            <a:ext cx="3500437" cy="4738053"/>
          </a:xfrm>
          <a:prstGeom prst="rect">
            <a:avLst/>
          </a:prstGeom>
        </p:spPr>
      </p:pic>
      <p:sp>
        <p:nvSpPr>
          <p:cNvPr id="3" name="TextBox 2">
            <a:extLst>
              <a:ext uri="{FF2B5EF4-FFF2-40B4-BE49-F238E27FC236}">
                <a16:creationId xmlns:a16="http://schemas.microsoft.com/office/drawing/2014/main" id="{4F779707-EDF3-4BDB-9225-734A8E8B7273}"/>
              </a:ext>
            </a:extLst>
          </p:cNvPr>
          <p:cNvSpPr txBox="1"/>
          <p:nvPr/>
        </p:nvSpPr>
        <p:spPr>
          <a:xfrm>
            <a:off x="928500" y="496004"/>
            <a:ext cx="2313384" cy="646331"/>
          </a:xfrm>
          <a:prstGeom prst="rect">
            <a:avLst/>
          </a:prstGeom>
          <a:noFill/>
        </p:spPr>
        <p:txBody>
          <a:bodyPr wrap="square" rtlCol="0">
            <a:spAutoFit/>
          </a:bodyPr>
          <a:lstStyle/>
          <a:p>
            <a:r>
              <a:rPr lang="en-US" dirty="0"/>
              <a:t>Conspiracy Theory/ Social Media </a:t>
            </a:r>
          </a:p>
        </p:txBody>
      </p:sp>
      <p:sp>
        <p:nvSpPr>
          <p:cNvPr id="4" name="TextBox 3">
            <a:extLst>
              <a:ext uri="{FF2B5EF4-FFF2-40B4-BE49-F238E27FC236}">
                <a16:creationId xmlns:a16="http://schemas.microsoft.com/office/drawing/2014/main" id="{0340AAA9-56C9-493C-8BA3-120EDDE15D6E}"/>
              </a:ext>
            </a:extLst>
          </p:cNvPr>
          <p:cNvSpPr txBox="1"/>
          <p:nvPr/>
        </p:nvSpPr>
        <p:spPr>
          <a:xfrm>
            <a:off x="8243887" y="496004"/>
            <a:ext cx="3333750" cy="369332"/>
          </a:xfrm>
          <a:prstGeom prst="rect">
            <a:avLst/>
          </a:prstGeom>
          <a:noFill/>
        </p:spPr>
        <p:txBody>
          <a:bodyPr wrap="square" rtlCol="0">
            <a:spAutoFit/>
          </a:bodyPr>
          <a:lstStyle/>
          <a:p>
            <a:pPr algn="ctr"/>
            <a:r>
              <a:rPr lang="en-US" dirty="0"/>
              <a:t>Consciousness/ Reality</a:t>
            </a:r>
          </a:p>
        </p:txBody>
      </p:sp>
      <p:sp>
        <p:nvSpPr>
          <p:cNvPr id="6" name="TextBox 5">
            <a:extLst>
              <a:ext uri="{FF2B5EF4-FFF2-40B4-BE49-F238E27FC236}">
                <a16:creationId xmlns:a16="http://schemas.microsoft.com/office/drawing/2014/main" id="{04068740-6354-4F38-9644-63B5146F5D51}"/>
              </a:ext>
            </a:extLst>
          </p:cNvPr>
          <p:cNvSpPr txBox="1"/>
          <p:nvPr/>
        </p:nvSpPr>
        <p:spPr>
          <a:xfrm>
            <a:off x="928500" y="1441913"/>
            <a:ext cx="3019425" cy="523220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Electoral College</a:t>
            </a:r>
          </a:p>
          <a:p>
            <a:r>
              <a:rPr lang="en-US" sz="2800" dirty="0">
                <a:latin typeface="Arial" panose="020B0604020202020204" pitchFamily="34" charset="0"/>
                <a:cs typeface="Arial" panose="020B0604020202020204" pitchFamily="34" charset="0"/>
              </a:rPr>
              <a:t>Illuminati</a:t>
            </a:r>
          </a:p>
          <a:p>
            <a:r>
              <a:rPr lang="en-US" sz="2800" dirty="0">
                <a:latin typeface="Arial" panose="020B0604020202020204" pitchFamily="34" charset="0"/>
                <a:cs typeface="Arial" panose="020B0604020202020204" pitchFamily="34" charset="0"/>
              </a:rPr>
              <a:t>Secret Societies</a:t>
            </a:r>
          </a:p>
          <a:p>
            <a:r>
              <a:rPr lang="en-US" sz="2800" dirty="0">
                <a:latin typeface="Arial" panose="020B0604020202020204" pitchFamily="34" charset="0"/>
                <a:cs typeface="Arial" panose="020B0604020202020204" pitchFamily="34" charset="0"/>
              </a:rPr>
              <a:t>Selected not elected</a:t>
            </a:r>
          </a:p>
          <a:p>
            <a:r>
              <a:rPr lang="en-US" sz="2800" dirty="0">
                <a:latin typeface="Arial" panose="020B0604020202020204" pitchFamily="34" charset="0"/>
                <a:cs typeface="Arial" panose="020B0604020202020204" pitchFamily="34" charset="0"/>
              </a:rPr>
              <a:t>Corporations vs. Government</a:t>
            </a:r>
          </a:p>
          <a:p>
            <a:r>
              <a:rPr lang="en-US" sz="2800" dirty="0">
                <a:latin typeface="Arial" panose="020B0604020202020204" pitchFamily="34" charset="0"/>
                <a:cs typeface="Arial" panose="020B0604020202020204" pitchFamily="34" charset="0"/>
              </a:rPr>
              <a:t>Religions</a:t>
            </a:r>
          </a:p>
          <a:p>
            <a:r>
              <a:rPr lang="en-US" sz="2800" dirty="0">
                <a:latin typeface="Arial" panose="020B0604020202020204" pitchFamily="34" charset="0"/>
                <a:cs typeface="Arial" panose="020B0604020202020204" pitchFamily="34" charset="0"/>
              </a:rPr>
              <a:t>Nationalism</a:t>
            </a:r>
          </a:p>
          <a:p>
            <a:r>
              <a:rPr lang="en-US" sz="2800" dirty="0">
                <a:latin typeface="Arial" panose="020B0604020202020204" pitchFamily="34" charset="0"/>
                <a:cs typeface="Arial" panose="020B0604020202020204" pitchFamily="34" charset="0"/>
              </a:rPr>
              <a:t>Gentrification</a:t>
            </a:r>
          </a:p>
          <a:p>
            <a:endParaRPr lang="en-US" dirty="0"/>
          </a:p>
          <a:p>
            <a:endParaRPr lang="en-US" dirty="0"/>
          </a:p>
          <a:p>
            <a:endParaRPr lang="en-US" dirty="0"/>
          </a:p>
        </p:txBody>
      </p:sp>
      <p:sp>
        <p:nvSpPr>
          <p:cNvPr id="5" name="TextBox 4">
            <a:extLst>
              <a:ext uri="{FF2B5EF4-FFF2-40B4-BE49-F238E27FC236}">
                <a16:creationId xmlns:a16="http://schemas.microsoft.com/office/drawing/2014/main" id="{85DE2AA8-FE45-4DA1-98EF-227808C48D34}"/>
              </a:ext>
            </a:extLst>
          </p:cNvPr>
          <p:cNvSpPr txBox="1"/>
          <p:nvPr/>
        </p:nvSpPr>
        <p:spPr>
          <a:xfrm>
            <a:off x="8401049" y="1441913"/>
            <a:ext cx="3019425" cy="523220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Electoral College</a:t>
            </a:r>
          </a:p>
          <a:p>
            <a:r>
              <a:rPr lang="en-US" sz="2800" dirty="0">
                <a:latin typeface="Arial" panose="020B0604020202020204" pitchFamily="34" charset="0"/>
                <a:cs typeface="Arial" panose="020B0604020202020204" pitchFamily="34" charset="0"/>
              </a:rPr>
              <a:t>Illuminati</a:t>
            </a:r>
          </a:p>
          <a:p>
            <a:r>
              <a:rPr lang="en-US" sz="2800" dirty="0">
                <a:latin typeface="Arial" panose="020B0604020202020204" pitchFamily="34" charset="0"/>
                <a:cs typeface="Arial" panose="020B0604020202020204" pitchFamily="34" charset="0"/>
              </a:rPr>
              <a:t>Secret Societies</a:t>
            </a:r>
          </a:p>
          <a:p>
            <a:r>
              <a:rPr lang="en-US" sz="2800" dirty="0">
                <a:latin typeface="Arial" panose="020B0604020202020204" pitchFamily="34" charset="0"/>
                <a:cs typeface="Arial" panose="020B0604020202020204" pitchFamily="34" charset="0"/>
              </a:rPr>
              <a:t>Selected not elected</a:t>
            </a:r>
          </a:p>
          <a:p>
            <a:r>
              <a:rPr lang="en-US" sz="2800" dirty="0">
                <a:latin typeface="Arial" panose="020B0604020202020204" pitchFamily="34" charset="0"/>
                <a:cs typeface="Arial" panose="020B0604020202020204" pitchFamily="34" charset="0"/>
              </a:rPr>
              <a:t>Corporations vs. Government</a:t>
            </a:r>
          </a:p>
          <a:p>
            <a:r>
              <a:rPr lang="en-US" sz="2800" dirty="0">
                <a:latin typeface="Arial" panose="020B0604020202020204" pitchFamily="34" charset="0"/>
                <a:cs typeface="Arial" panose="020B0604020202020204" pitchFamily="34" charset="0"/>
              </a:rPr>
              <a:t>Religions</a:t>
            </a:r>
          </a:p>
          <a:p>
            <a:r>
              <a:rPr lang="en-US" sz="2800" dirty="0">
                <a:latin typeface="Arial" panose="020B0604020202020204" pitchFamily="34" charset="0"/>
                <a:cs typeface="Arial" panose="020B0604020202020204" pitchFamily="34" charset="0"/>
              </a:rPr>
              <a:t>Nationalism</a:t>
            </a:r>
          </a:p>
          <a:p>
            <a:r>
              <a:rPr lang="en-US" sz="2800" dirty="0">
                <a:latin typeface="Arial" panose="020B0604020202020204" pitchFamily="34" charset="0"/>
                <a:cs typeface="Arial" panose="020B0604020202020204" pitchFamily="34" charset="0"/>
              </a:rPr>
              <a:t>Gentrification</a:t>
            </a:r>
          </a:p>
          <a:p>
            <a:endParaRPr lang="en-US" dirty="0"/>
          </a:p>
          <a:p>
            <a:endParaRPr lang="en-US" dirty="0"/>
          </a:p>
          <a:p>
            <a:endParaRPr lang="en-US" dirty="0"/>
          </a:p>
        </p:txBody>
      </p:sp>
    </p:spTree>
    <p:extLst>
      <p:ext uri="{BB962C8B-B14F-4D97-AF65-F5344CB8AC3E}">
        <p14:creationId xmlns:p14="http://schemas.microsoft.com/office/powerpoint/2010/main" val="1661474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9BDA-4837-4BAC-8D58-C625F35CAE55}"/>
              </a:ext>
            </a:extLst>
          </p:cNvPr>
          <p:cNvSpPr>
            <a:spLocks noGrp="1"/>
          </p:cNvSpPr>
          <p:nvPr>
            <p:ph type="title"/>
          </p:nvPr>
        </p:nvSpPr>
        <p:spPr/>
        <p:txBody>
          <a:bodyPr>
            <a:normAutofit/>
          </a:bodyPr>
          <a:lstStyle/>
          <a:p>
            <a:r>
              <a:rPr kumimoji="0" lang="en-US" altLang="en-US" sz="53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#10- </a:t>
            </a:r>
            <a:r>
              <a:rPr kumimoji="0" lang="en-US" altLang="en-US" sz="53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will </a:t>
            </a:r>
            <a:r>
              <a:rPr kumimoji="0" lang="en-US" altLang="en-US" sz="5300" b="0" i="0"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become </a:t>
            </a:r>
            <a:r>
              <a:rPr kumimoji="0" lang="en-US" altLang="en-US" sz="5300" b="0" i="0"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space faring people.</a:t>
            </a:r>
            <a:br>
              <a:rPr kumimoji="0" lang="en-US" altLang="en-US" sz="8000" b="0" i="0"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2701038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E76640-FC85-4634-8AD0-8984E476E69F}"/>
              </a:ext>
            </a:extLst>
          </p:cNvPr>
          <p:cNvPicPr/>
          <p:nvPr/>
        </p:nvPicPr>
        <p:blipFill rotWithShape="1">
          <a:blip r:embed="rId2" cstate="print">
            <a:extLst>
              <a:ext uri="{28A0092B-C50C-407E-A947-70E740481C1C}">
                <a14:useLocalDpi xmlns:a14="http://schemas.microsoft.com/office/drawing/2010/main" val="0"/>
              </a:ext>
            </a:extLst>
          </a:blip>
          <a:srcRect l="6056" r="2455" b="52068"/>
          <a:stretch/>
        </p:blipFill>
        <p:spPr bwMode="auto">
          <a:xfrm>
            <a:off x="3025140" y="242252"/>
            <a:ext cx="6141720" cy="374459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FD17E693-F631-4D45-8123-78C724B3E538}"/>
              </a:ext>
            </a:extLst>
          </p:cNvPr>
          <p:cNvSpPr txBox="1"/>
          <p:nvPr/>
        </p:nvSpPr>
        <p:spPr>
          <a:xfrm>
            <a:off x="291465" y="4086225"/>
            <a:ext cx="4857750" cy="369332"/>
          </a:xfrm>
          <a:prstGeom prst="rect">
            <a:avLst/>
          </a:prstGeom>
          <a:noFill/>
          <a:ln w="38100">
            <a:solidFill>
              <a:schemeClr val="tx1"/>
            </a:solidFill>
          </a:ln>
        </p:spPr>
        <p:txBody>
          <a:bodyPr wrap="square" rtlCol="0">
            <a:spAutoFit/>
          </a:bodyPr>
          <a:lstStyle/>
          <a:p>
            <a:r>
              <a:rPr lang="en-US" sz="1800" dirty="0"/>
              <a:t>Pre–Apocalyptic Training and Preparation</a:t>
            </a:r>
          </a:p>
        </p:txBody>
      </p:sp>
      <p:sp>
        <p:nvSpPr>
          <p:cNvPr id="6" name="TextBox 5">
            <a:extLst>
              <a:ext uri="{FF2B5EF4-FFF2-40B4-BE49-F238E27FC236}">
                <a16:creationId xmlns:a16="http://schemas.microsoft.com/office/drawing/2014/main" id="{CD7442F0-C24E-44A9-9EE6-235C5CF45428}"/>
              </a:ext>
            </a:extLst>
          </p:cNvPr>
          <p:cNvSpPr txBox="1"/>
          <p:nvPr/>
        </p:nvSpPr>
        <p:spPr>
          <a:xfrm>
            <a:off x="6943725" y="4086225"/>
            <a:ext cx="4781550" cy="369332"/>
          </a:xfrm>
          <a:prstGeom prst="rect">
            <a:avLst/>
          </a:prstGeom>
          <a:noFill/>
          <a:ln w="38100">
            <a:solidFill>
              <a:schemeClr val="tx1"/>
            </a:solidFill>
          </a:ln>
        </p:spPr>
        <p:txBody>
          <a:bodyPr wrap="square" rtlCol="0">
            <a:spAutoFit/>
          </a:bodyPr>
          <a:lstStyle/>
          <a:p>
            <a:r>
              <a:rPr lang="en-US" dirty="0"/>
              <a:t>Post–Apocalyptic Training and Preparation</a:t>
            </a:r>
          </a:p>
        </p:txBody>
      </p:sp>
      <p:sp>
        <p:nvSpPr>
          <p:cNvPr id="7" name="Arrow: Right 6">
            <a:extLst>
              <a:ext uri="{FF2B5EF4-FFF2-40B4-BE49-F238E27FC236}">
                <a16:creationId xmlns:a16="http://schemas.microsoft.com/office/drawing/2014/main" id="{2ED0D188-2429-41EC-8C6C-A48E61EE5C69}"/>
              </a:ext>
            </a:extLst>
          </p:cNvPr>
          <p:cNvSpPr/>
          <p:nvPr/>
        </p:nvSpPr>
        <p:spPr>
          <a:xfrm>
            <a:off x="4981575" y="4820285"/>
            <a:ext cx="1857375"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9E93E4E-A99A-42D5-9DE1-28042C4BBECF}"/>
              </a:ext>
            </a:extLst>
          </p:cNvPr>
          <p:cNvSpPr/>
          <p:nvPr/>
        </p:nvSpPr>
        <p:spPr>
          <a:xfrm>
            <a:off x="4981576" y="5344953"/>
            <a:ext cx="1857375"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98BD720-5F12-46FC-BDF5-C05F4C1E8329}"/>
              </a:ext>
            </a:extLst>
          </p:cNvPr>
          <p:cNvSpPr/>
          <p:nvPr/>
        </p:nvSpPr>
        <p:spPr>
          <a:xfrm>
            <a:off x="5043484" y="5869621"/>
            <a:ext cx="1857375"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C0A5328E-451C-40C3-BABC-E3C8760D66A1}"/>
              </a:ext>
            </a:extLst>
          </p:cNvPr>
          <p:cNvSpPr/>
          <p:nvPr/>
        </p:nvSpPr>
        <p:spPr>
          <a:xfrm>
            <a:off x="4981575" y="6445091"/>
            <a:ext cx="1857375"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8817DE-0F5E-4D7A-BBAE-4FEE1213481D}"/>
              </a:ext>
            </a:extLst>
          </p:cNvPr>
          <p:cNvSpPr txBox="1"/>
          <p:nvPr/>
        </p:nvSpPr>
        <p:spPr>
          <a:xfrm>
            <a:off x="7210425" y="4713525"/>
            <a:ext cx="4038600" cy="2308324"/>
          </a:xfrm>
          <a:prstGeom prst="rect">
            <a:avLst/>
          </a:prstGeom>
          <a:noFill/>
        </p:spPr>
        <p:txBody>
          <a:bodyPr wrap="square" rtlCol="0">
            <a:spAutoFit/>
          </a:bodyPr>
          <a:lstStyle/>
          <a:p>
            <a:r>
              <a:rPr lang="en-US" dirty="0"/>
              <a:t>Peace</a:t>
            </a:r>
          </a:p>
          <a:p>
            <a:endParaRPr lang="en-US" dirty="0"/>
          </a:p>
          <a:p>
            <a:r>
              <a:rPr lang="en-US" dirty="0"/>
              <a:t>Justice</a:t>
            </a:r>
          </a:p>
          <a:p>
            <a:endParaRPr lang="en-US" dirty="0"/>
          </a:p>
          <a:p>
            <a:r>
              <a:rPr lang="en-US" dirty="0"/>
              <a:t>Equality</a:t>
            </a:r>
          </a:p>
          <a:p>
            <a:endParaRPr lang="en-US" dirty="0"/>
          </a:p>
          <a:p>
            <a:r>
              <a:rPr lang="en-US" dirty="0"/>
              <a:t>Security</a:t>
            </a:r>
          </a:p>
          <a:p>
            <a:endParaRPr lang="en-US" dirty="0"/>
          </a:p>
        </p:txBody>
      </p:sp>
      <p:sp>
        <p:nvSpPr>
          <p:cNvPr id="3" name="TextBox 2"/>
          <p:cNvSpPr txBox="1"/>
          <p:nvPr/>
        </p:nvSpPr>
        <p:spPr>
          <a:xfrm>
            <a:off x="291465" y="557213"/>
            <a:ext cx="2428875" cy="3139321"/>
          </a:xfrm>
          <a:prstGeom prst="rect">
            <a:avLst/>
          </a:prstGeom>
          <a:noFill/>
        </p:spPr>
        <p:txBody>
          <a:bodyPr wrap="square" rtlCol="0">
            <a:spAutoFit/>
          </a:bodyPr>
          <a:lstStyle/>
          <a:p>
            <a:r>
              <a:rPr lang="en-US" dirty="0" err="1"/>
              <a:t>Maafa</a:t>
            </a:r>
            <a:r>
              <a:rPr lang="en-US" dirty="0"/>
              <a:t>, Slavery to Jim Crow channeled African Americans into certain societal mindsets not inclined to nation building. </a:t>
            </a:r>
          </a:p>
          <a:p>
            <a:r>
              <a:rPr lang="en-US" dirty="0"/>
              <a:t>Sports</a:t>
            </a:r>
          </a:p>
          <a:p>
            <a:r>
              <a:rPr lang="en-US" dirty="0"/>
              <a:t>Entertainment</a:t>
            </a:r>
          </a:p>
          <a:p>
            <a:r>
              <a:rPr lang="en-US" dirty="0"/>
              <a:t>Religion Theology</a:t>
            </a:r>
          </a:p>
        </p:txBody>
      </p:sp>
      <p:sp>
        <p:nvSpPr>
          <p:cNvPr id="5" name="TextBox 4"/>
          <p:cNvSpPr txBox="1"/>
          <p:nvPr/>
        </p:nvSpPr>
        <p:spPr>
          <a:xfrm>
            <a:off x="9334500" y="428625"/>
            <a:ext cx="2495550" cy="3693319"/>
          </a:xfrm>
          <a:prstGeom prst="rect">
            <a:avLst/>
          </a:prstGeom>
          <a:noFill/>
        </p:spPr>
        <p:txBody>
          <a:bodyPr wrap="square" rtlCol="0">
            <a:spAutoFit/>
          </a:bodyPr>
          <a:lstStyle/>
          <a:p>
            <a:r>
              <a:rPr lang="en-US" dirty="0"/>
              <a:t>Food</a:t>
            </a:r>
          </a:p>
          <a:p>
            <a:r>
              <a:rPr lang="en-US" dirty="0"/>
              <a:t>Water</a:t>
            </a:r>
          </a:p>
          <a:p>
            <a:r>
              <a:rPr lang="en-US" dirty="0"/>
              <a:t>Housing</a:t>
            </a:r>
          </a:p>
          <a:p>
            <a:r>
              <a:rPr lang="en-US" dirty="0"/>
              <a:t>Disaster Response</a:t>
            </a:r>
          </a:p>
          <a:p>
            <a:r>
              <a:rPr lang="en-US" dirty="0"/>
              <a:t>Religion Theology</a:t>
            </a:r>
          </a:p>
          <a:p>
            <a:r>
              <a:rPr lang="en-US" dirty="0"/>
              <a:t>Clothing</a:t>
            </a:r>
          </a:p>
          <a:p>
            <a:r>
              <a:rPr lang="en-US" dirty="0"/>
              <a:t>Heat/ Air conditioning</a:t>
            </a:r>
          </a:p>
          <a:p>
            <a:r>
              <a:rPr lang="en-US" dirty="0"/>
              <a:t>Security</a:t>
            </a:r>
          </a:p>
          <a:p>
            <a:r>
              <a:rPr lang="en-US" dirty="0"/>
              <a:t>Financial Infrastructure</a:t>
            </a:r>
          </a:p>
          <a:p>
            <a:r>
              <a:rPr lang="en-US" dirty="0"/>
              <a:t>Space Exploration</a:t>
            </a:r>
          </a:p>
          <a:p>
            <a:endParaRPr lang="en-US" dirty="0"/>
          </a:p>
        </p:txBody>
      </p:sp>
    </p:spTree>
    <p:extLst>
      <p:ext uri="{BB962C8B-B14F-4D97-AF65-F5344CB8AC3E}">
        <p14:creationId xmlns:p14="http://schemas.microsoft.com/office/powerpoint/2010/main" val="4099082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E101-9824-4632-96DD-4FE26652C2C0}"/>
              </a:ext>
            </a:extLst>
          </p:cNvPr>
          <p:cNvSpPr>
            <a:spLocks noGrp="1"/>
          </p:cNvSpPr>
          <p:nvPr>
            <p:ph type="title"/>
          </p:nvPr>
        </p:nvSpPr>
        <p:spPr>
          <a:xfrm>
            <a:off x="8549640" y="685800"/>
            <a:ext cx="3200400" cy="1055914"/>
          </a:xfrm>
        </p:spPr>
        <p:txBody>
          <a:bodyPr/>
          <a:lstStyle/>
          <a:p>
            <a:pPr algn="ctr"/>
            <a:r>
              <a:rPr lang="en-US" dirty="0"/>
              <a:t>15 minute Break</a:t>
            </a:r>
          </a:p>
        </p:txBody>
      </p:sp>
      <p:pic>
        <p:nvPicPr>
          <p:cNvPr id="8" name="Picture Placeholder 7">
            <a:extLst>
              <a:ext uri="{FF2B5EF4-FFF2-40B4-BE49-F238E27FC236}">
                <a16:creationId xmlns:a16="http://schemas.microsoft.com/office/drawing/2014/main" id="{0045BFCE-40C0-42EF-AA2A-F717BEDA675D}"/>
              </a:ext>
            </a:extLst>
          </p:cNvPr>
          <p:cNvPicPr>
            <a:picLocks noGrp="1" noChangeAspect="1"/>
          </p:cNvPicPr>
          <p:nvPr>
            <p:ph type="pic" idx="1"/>
          </p:nvPr>
        </p:nvPicPr>
        <p:blipFill>
          <a:blip r:embed="rId2"/>
          <a:srcRect l="16133" r="16133"/>
          <a:stretch>
            <a:fillRect/>
          </a:stretch>
        </p:blipFill>
        <p:spPr>
          <a:xfrm>
            <a:off x="0" y="0"/>
            <a:ext cx="4151870" cy="3429000"/>
          </a:xfrm>
        </p:spPr>
      </p:pic>
      <p:sp>
        <p:nvSpPr>
          <p:cNvPr id="4" name="Text Placeholder 3">
            <a:extLst>
              <a:ext uri="{FF2B5EF4-FFF2-40B4-BE49-F238E27FC236}">
                <a16:creationId xmlns:a16="http://schemas.microsoft.com/office/drawing/2014/main" id="{890E912D-EB50-4B3F-8CEC-2A4FC7E7B6DB}"/>
              </a:ext>
            </a:extLst>
          </p:cNvPr>
          <p:cNvSpPr>
            <a:spLocks noGrp="1"/>
          </p:cNvSpPr>
          <p:nvPr>
            <p:ph type="body" sz="half" idx="2"/>
          </p:nvPr>
        </p:nvSpPr>
        <p:spPr/>
        <p:txBody>
          <a:bodyPr>
            <a:noAutofit/>
          </a:bodyPr>
          <a:lstStyle/>
          <a:p>
            <a:pPr algn="ctr"/>
            <a:r>
              <a:rPr lang="en-US" sz="4000" dirty="0">
                <a:latin typeface="Arial" panose="020B0604020202020204" pitchFamily="34" charset="0"/>
                <a:cs typeface="Arial" panose="020B0604020202020204" pitchFamily="34" charset="0"/>
              </a:rPr>
              <a:t>Come back with thoughts about the future and where YOU want to go. </a:t>
            </a:r>
          </a:p>
        </p:txBody>
      </p:sp>
      <p:pic>
        <p:nvPicPr>
          <p:cNvPr id="10" name="Picture 9">
            <a:extLst>
              <a:ext uri="{FF2B5EF4-FFF2-40B4-BE49-F238E27FC236}">
                <a16:creationId xmlns:a16="http://schemas.microsoft.com/office/drawing/2014/main" id="{7821889A-2E45-47FF-8191-69266D149B85}"/>
              </a:ext>
            </a:extLst>
          </p:cNvPr>
          <p:cNvPicPr>
            <a:picLocks noChangeAspect="1"/>
          </p:cNvPicPr>
          <p:nvPr/>
        </p:nvPicPr>
        <p:blipFill>
          <a:blip r:embed="rId3"/>
          <a:stretch>
            <a:fillRect/>
          </a:stretch>
        </p:blipFill>
        <p:spPr>
          <a:xfrm>
            <a:off x="4151870" y="2649033"/>
            <a:ext cx="4151870" cy="4225295"/>
          </a:xfrm>
          <a:prstGeom prst="rect">
            <a:avLst/>
          </a:prstGeom>
        </p:spPr>
      </p:pic>
      <p:pic>
        <p:nvPicPr>
          <p:cNvPr id="12" name="Picture 11">
            <a:extLst>
              <a:ext uri="{FF2B5EF4-FFF2-40B4-BE49-F238E27FC236}">
                <a16:creationId xmlns:a16="http://schemas.microsoft.com/office/drawing/2014/main" id="{9FDAB293-466F-43B1-9E30-31C8C99C28B0}"/>
              </a:ext>
            </a:extLst>
          </p:cNvPr>
          <p:cNvPicPr>
            <a:picLocks noChangeAspect="1"/>
          </p:cNvPicPr>
          <p:nvPr/>
        </p:nvPicPr>
        <p:blipFill>
          <a:blip r:embed="rId4"/>
          <a:stretch>
            <a:fillRect/>
          </a:stretch>
        </p:blipFill>
        <p:spPr>
          <a:xfrm>
            <a:off x="0" y="3429000"/>
            <a:ext cx="4699156" cy="3429000"/>
          </a:xfrm>
          <a:prstGeom prst="rect">
            <a:avLst/>
          </a:prstGeom>
        </p:spPr>
      </p:pic>
      <p:pic>
        <p:nvPicPr>
          <p:cNvPr id="14" name="Picture 13">
            <a:extLst>
              <a:ext uri="{FF2B5EF4-FFF2-40B4-BE49-F238E27FC236}">
                <a16:creationId xmlns:a16="http://schemas.microsoft.com/office/drawing/2014/main" id="{90131403-7C7C-4EFA-92B9-3E26C08CF283}"/>
              </a:ext>
            </a:extLst>
          </p:cNvPr>
          <p:cNvPicPr>
            <a:picLocks noChangeAspect="1"/>
          </p:cNvPicPr>
          <p:nvPr/>
        </p:nvPicPr>
        <p:blipFill>
          <a:blip r:embed="rId5"/>
          <a:stretch>
            <a:fillRect/>
          </a:stretch>
        </p:blipFill>
        <p:spPr>
          <a:xfrm>
            <a:off x="4151870" y="0"/>
            <a:ext cx="4151870" cy="3135157"/>
          </a:xfrm>
          <a:prstGeom prst="rect">
            <a:avLst/>
          </a:prstGeom>
        </p:spPr>
      </p:pic>
    </p:spTree>
    <p:extLst>
      <p:ext uri="{BB962C8B-B14F-4D97-AF65-F5344CB8AC3E}">
        <p14:creationId xmlns:p14="http://schemas.microsoft.com/office/powerpoint/2010/main" val="2695707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79F6-CC15-47F1-945C-72D976745CF7}"/>
              </a:ext>
            </a:extLst>
          </p:cNvPr>
          <p:cNvSpPr>
            <a:spLocks noGrp="1"/>
          </p:cNvSpPr>
          <p:nvPr>
            <p:ph type="title"/>
          </p:nvPr>
        </p:nvSpPr>
        <p:spPr/>
        <p:txBody>
          <a:bodyPr>
            <a:normAutofit/>
          </a:bodyPr>
          <a:lstStyle/>
          <a:p>
            <a:pPr algn="ctr"/>
            <a:r>
              <a:rPr lang="en-US" dirty="0"/>
              <a:t>What ELSE are you Doing in the next 5, 50, 500 years? </a:t>
            </a:r>
          </a:p>
        </p:txBody>
      </p:sp>
      <p:pic>
        <p:nvPicPr>
          <p:cNvPr id="5" name="Content Placeholder 4">
            <a:extLst>
              <a:ext uri="{FF2B5EF4-FFF2-40B4-BE49-F238E27FC236}">
                <a16:creationId xmlns:a16="http://schemas.microsoft.com/office/drawing/2014/main" id="{03019D10-16F5-435A-8F73-D0A87FA13686}"/>
              </a:ext>
            </a:extLst>
          </p:cNvPr>
          <p:cNvPicPr>
            <a:picLocks noGrp="1"/>
          </p:cNvPicPr>
          <p:nvPr>
            <p:ph sz="half" idx="1"/>
          </p:nvPr>
        </p:nvPicPr>
        <p:blipFill rotWithShape="1">
          <a:blip r:embed="rId2" cstate="print">
            <a:extLst>
              <a:ext uri="{28A0092B-C50C-407E-A947-70E740481C1C}">
                <a14:useLocalDpi xmlns:a14="http://schemas.microsoft.com/office/drawing/2010/main" val="0"/>
              </a:ext>
            </a:extLst>
          </a:blip>
          <a:srcRect l="14467" t="8094" r="6871" b="32718"/>
          <a:stretch/>
        </p:blipFill>
        <p:spPr bwMode="auto">
          <a:xfrm>
            <a:off x="1404473" y="2193925"/>
            <a:ext cx="3348502" cy="3978275"/>
          </a:xfrm>
          <a:prstGeom prst="rect">
            <a:avLst/>
          </a:prstGeom>
          <a:ln>
            <a:noFill/>
          </a:ln>
          <a:extLst>
            <a:ext uri="{53640926-AAD7-44D8-BBD7-CCE9431645EC}">
              <a14:shadowObscured xmlns:a14="http://schemas.microsoft.com/office/drawing/2010/main"/>
            </a:ext>
          </a:extLst>
        </p:spPr>
      </p:pic>
      <p:pic>
        <p:nvPicPr>
          <p:cNvPr id="6" name="Content Placeholder 5">
            <a:extLst>
              <a:ext uri="{FF2B5EF4-FFF2-40B4-BE49-F238E27FC236}">
                <a16:creationId xmlns:a16="http://schemas.microsoft.com/office/drawing/2014/main" id="{FD93A3A3-A328-4F22-9CA6-B671A263A8C2}"/>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6858000" y="2193925"/>
            <a:ext cx="3085835" cy="3978275"/>
          </a:xfrm>
          <a:prstGeom prst="rect">
            <a:avLst/>
          </a:prstGeom>
        </p:spPr>
      </p:pic>
    </p:spTree>
    <p:extLst>
      <p:ext uri="{BB962C8B-B14F-4D97-AF65-F5344CB8AC3E}">
        <p14:creationId xmlns:p14="http://schemas.microsoft.com/office/powerpoint/2010/main" val="46602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8DABAA-A7F6-45BB-8295-E617EB01732A}"/>
              </a:ext>
            </a:extLst>
          </p:cNvPr>
          <p:cNvPicPr>
            <a:picLocks noChangeAspect="1"/>
          </p:cNvPicPr>
          <p:nvPr/>
        </p:nvPicPr>
        <p:blipFill>
          <a:blip r:embed="rId2"/>
          <a:stretch>
            <a:fillRect/>
          </a:stretch>
        </p:blipFill>
        <p:spPr>
          <a:xfrm>
            <a:off x="3257550" y="128587"/>
            <a:ext cx="8724900" cy="6600825"/>
          </a:xfrm>
          <a:prstGeom prst="rect">
            <a:avLst/>
          </a:prstGeom>
        </p:spPr>
      </p:pic>
      <p:sp>
        <p:nvSpPr>
          <p:cNvPr id="4" name="TextBox 3">
            <a:extLst>
              <a:ext uri="{FF2B5EF4-FFF2-40B4-BE49-F238E27FC236}">
                <a16:creationId xmlns:a16="http://schemas.microsoft.com/office/drawing/2014/main" id="{240097A7-A21D-4AA9-836B-F1AAA6985EF8}"/>
              </a:ext>
            </a:extLst>
          </p:cNvPr>
          <p:cNvSpPr txBox="1"/>
          <p:nvPr/>
        </p:nvSpPr>
        <p:spPr>
          <a:xfrm>
            <a:off x="370114" y="489857"/>
            <a:ext cx="2569029" cy="646331"/>
          </a:xfrm>
          <a:prstGeom prst="rect">
            <a:avLst/>
          </a:prstGeom>
          <a:noFill/>
        </p:spPr>
        <p:txBody>
          <a:bodyPr wrap="square" rtlCol="0">
            <a:spAutoFit/>
          </a:bodyPr>
          <a:lstStyle/>
          <a:p>
            <a:r>
              <a:rPr lang="en-US" dirty="0"/>
              <a:t>Options? </a:t>
            </a:r>
          </a:p>
          <a:p>
            <a:r>
              <a:rPr lang="en-US" dirty="0"/>
              <a:t>Try Destiny</a:t>
            </a:r>
          </a:p>
        </p:txBody>
      </p:sp>
    </p:spTree>
    <p:extLst>
      <p:ext uri="{BB962C8B-B14F-4D97-AF65-F5344CB8AC3E}">
        <p14:creationId xmlns:p14="http://schemas.microsoft.com/office/powerpoint/2010/main" val="1032321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C085-1F55-4BC4-8097-CF7D62FA9C4C}"/>
              </a:ext>
            </a:extLst>
          </p:cNvPr>
          <p:cNvSpPr>
            <a:spLocks noGrp="1"/>
          </p:cNvSpPr>
          <p:nvPr>
            <p:ph type="title"/>
          </p:nvPr>
        </p:nvSpPr>
        <p:spPr>
          <a:xfrm>
            <a:off x="2131314" y="1423194"/>
            <a:ext cx="4277215" cy="3352365"/>
          </a:xfrm>
        </p:spPr>
        <p:txBody>
          <a:bodyPr>
            <a:normAutofit fontScale="90000"/>
          </a:bodyPr>
          <a:lstStyle/>
          <a:p>
            <a:r>
              <a:rPr lang="en-US" sz="3600" b="1" u="sng" dirty="0">
                <a:effectLst/>
                <a:latin typeface="Arial" panose="020B0604020202020204" pitchFamily="34" charset="0"/>
                <a:ea typeface="Calibri" panose="020F0502020204030204" pitchFamily="34" charset="0"/>
                <a:cs typeface="Times New Roman" panose="02020603050405020304" pitchFamily="18" charset="0"/>
              </a:rPr>
              <a:t>Your mindset</a:t>
            </a:r>
            <a:r>
              <a:rPr lang="en-US" sz="3600" dirty="0">
                <a:effectLst/>
                <a:latin typeface="Arial" panose="020B0604020202020204" pitchFamily="34" charset="0"/>
                <a:ea typeface="Calibri" panose="020F0502020204030204" pitchFamily="34" charset="0"/>
                <a:cs typeface="Times New Roman" panose="02020603050405020304" pitchFamily="18" charset="0"/>
              </a:rPr>
              <a:t> </a:t>
            </a:r>
            <a:br>
              <a:rPr lang="en-US" sz="3600" dirty="0">
                <a:effectLst/>
                <a:latin typeface="Arial" panose="020B0604020202020204" pitchFamily="34" charset="0"/>
                <a:ea typeface="Calibri" panose="020F0502020204030204" pitchFamily="34" charset="0"/>
                <a:cs typeface="Times New Roman" panose="02020603050405020304" pitchFamily="18" charset="0"/>
              </a:rPr>
            </a:br>
            <a:br>
              <a:rPr lang="en-US" sz="3600" dirty="0">
                <a:effectLst/>
                <a:latin typeface="Arial" panose="020B0604020202020204" pitchFamily="34" charset="0"/>
                <a:ea typeface="Calibri" panose="020F0502020204030204" pitchFamily="34" charset="0"/>
                <a:cs typeface="Times New Roman" panose="02020603050405020304" pitchFamily="18" charset="0"/>
              </a:rPr>
            </a:b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b="1" u="sng" dirty="0">
                <a:effectLst/>
                <a:latin typeface="Arial" panose="020B0604020202020204" pitchFamily="34" charset="0"/>
                <a:ea typeface="Calibri" panose="020F0502020204030204" pitchFamily="34" charset="0"/>
                <a:cs typeface="Times New Roman" panose="02020603050405020304" pitchFamily="18" charset="0"/>
              </a:rPr>
              <a:t>Your Individual Skill set</a:t>
            </a:r>
            <a:br>
              <a:rPr lang="en-US" sz="3600" b="1" u="sng" dirty="0">
                <a:effectLst/>
                <a:latin typeface="Arial" panose="020B0604020202020204" pitchFamily="34" charset="0"/>
                <a:ea typeface="Calibri" panose="020F0502020204030204" pitchFamily="34" charset="0"/>
                <a:cs typeface="Times New Roman" panose="02020603050405020304" pitchFamily="18" charset="0"/>
              </a:rPr>
            </a:br>
            <a:br>
              <a:rPr lang="en-US" sz="3600" b="1" u="sng" dirty="0">
                <a:effectLst/>
                <a:latin typeface="Arial" panose="020B0604020202020204" pitchFamily="34" charset="0"/>
                <a:ea typeface="Calibri" panose="020F0502020204030204" pitchFamily="34" charset="0"/>
                <a:cs typeface="Times New Roman" panose="02020603050405020304" pitchFamily="18" charset="0"/>
              </a:rPr>
            </a:br>
            <a:br>
              <a:rPr lang="en-US" sz="3600" b="1" u="sng" dirty="0">
                <a:effectLst/>
                <a:latin typeface="Arial" panose="020B0604020202020204" pitchFamily="34" charset="0"/>
                <a:ea typeface="Calibri" panose="020F0502020204030204" pitchFamily="34" charset="0"/>
                <a:cs typeface="Times New Roman" panose="02020603050405020304" pitchFamily="18" charset="0"/>
              </a:rPr>
            </a:br>
            <a:r>
              <a:rPr lang="en-US" sz="3600" b="1" u="sng" dirty="0">
                <a:effectLst/>
                <a:latin typeface="Arial" panose="020B0604020202020204" pitchFamily="34" charset="0"/>
                <a:ea typeface="Calibri" panose="020F0502020204030204" pitchFamily="34" charset="0"/>
                <a:cs typeface="Times New Roman" panose="02020603050405020304" pitchFamily="18" charset="0"/>
              </a:rPr>
              <a:t>Your Money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Text Box 2">
            <a:extLst>
              <a:ext uri="{FF2B5EF4-FFF2-40B4-BE49-F238E27FC236}">
                <a16:creationId xmlns:a16="http://schemas.microsoft.com/office/drawing/2014/main" id="{420749A4-8E7B-4387-A456-8D38D36D9867}"/>
              </a:ext>
            </a:extLst>
          </p:cNvPr>
          <p:cNvSpPr txBox="1">
            <a:spLocks noChangeArrowheads="1"/>
          </p:cNvSpPr>
          <p:nvPr/>
        </p:nvSpPr>
        <p:spPr bwMode="auto">
          <a:xfrm>
            <a:off x="7791451" y="417513"/>
            <a:ext cx="3067049" cy="201136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2000" b="1" dirty="0">
                <a:effectLst/>
                <a:latin typeface="Arial" panose="020B0604020202020204" pitchFamily="34" charset="0"/>
                <a:ea typeface="Calibri" panose="020F0502020204030204" pitchFamily="34" charset="0"/>
                <a:cs typeface="Arial" panose="020B0604020202020204" pitchFamily="34" charset="0"/>
              </a:rPr>
              <a:t>Knowledge Nugget!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Be willing to attend meetings, training exercises and participate drills</a:t>
            </a:r>
          </a:p>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B0BE11B8-A08E-4BDF-AFD5-880E79F91EC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60683" y="2525486"/>
            <a:ext cx="5304745" cy="4332514"/>
          </a:xfrm>
          <a:prstGeom prst="rect">
            <a:avLst/>
          </a:prstGeom>
          <a:noFill/>
          <a:ln>
            <a:noFill/>
          </a:ln>
        </p:spPr>
      </p:pic>
    </p:spTree>
    <p:extLst>
      <p:ext uri="{BB962C8B-B14F-4D97-AF65-F5344CB8AC3E}">
        <p14:creationId xmlns:p14="http://schemas.microsoft.com/office/powerpoint/2010/main" val="3723923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285B8-EC67-4453-9B65-E62CCE06C689}"/>
              </a:ext>
            </a:extLst>
          </p:cNvPr>
          <p:cNvPicPr>
            <a:picLocks noChangeAspect="1"/>
          </p:cNvPicPr>
          <p:nvPr/>
        </p:nvPicPr>
        <p:blipFill>
          <a:blip r:embed="rId2"/>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396206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5312D-F758-47D4-8CAC-604C871A2064}"/>
              </a:ext>
            </a:extLst>
          </p:cNvPr>
          <p:cNvPicPr>
            <a:picLocks noChangeAspect="1"/>
          </p:cNvPicPr>
          <p:nvPr/>
        </p:nvPicPr>
        <p:blipFill>
          <a:blip r:embed="rId2"/>
          <a:stretch>
            <a:fillRect/>
          </a:stretch>
        </p:blipFill>
        <p:spPr>
          <a:xfrm>
            <a:off x="805543" y="293914"/>
            <a:ext cx="10198220" cy="6514636"/>
          </a:xfrm>
          <a:prstGeom prst="rect">
            <a:avLst/>
          </a:prstGeom>
        </p:spPr>
      </p:pic>
    </p:spTree>
    <p:extLst>
      <p:ext uri="{BB962C8B-B14F-4D97-AF65-F5344CB8AC3E}">
        <p14:creationId xmlns:p14="http://schemas.microsoft.com/office/powerpoint/2010/main" val="3685416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816E6-1C80-4E6F-94AD-107E81FA4A5F}"/>
              </a:ext>
            </a:extLst>
          </p:cNvPr>
          <p:cNvPicPr>
            <a:picLocks noChangeAspect="1"/>
          </p:cNvPicPr>
          <p:nvPr/>
        </p:nvPicPr>
        <p:blipFill>
          <a:blip r:embed="rId2"/>
          <a:stretch>
            <a:fillRect/>
          </a:stretch>
        </p:blipFill>
        <p:spPr>
          <a:xfrm>
            <a:off x="250372" y="76200"/>
            <a:ext cx="5486400" cy="6858000"/>
          </a:xfrm>
          <a:prstGeom prst="rect">
            <a:avLst/>
          </a:prstGeom>
        </p:spPr>
      </p:pic>
      <p:sp>
        <p:nvSpPr>
          <p:cNvPr id="2" name="TextBox 1">
            <a:extLst>
              <a:ext uri="{FF2B5EF4-FFF2-40B4-BE49-F238E27FC236}">
                <a16:creationId xmlns:a16="http://schemas.microsoft.com/office/drawing/2014/main" id="{1FBFF9D9-4FC0-416F-958E-69A0A1AA2ED7}"/>
              </a:ext>
            </a:extLst>
          </p:cNvPr>
          <p:cNvSpPr txBox="1"/>
          <p:nvPr/>
        </p:nvSpPr>
        <p:spPr>
          <a:xfrm>
            <a:off x="7815943" y="533400"/>
            <a:ext cx="4125685" cy="3170099"/>
          </a:xfrm>
          <a:prstGeom prst="rect">
            <a:avLst/>
          </a:prstGeom>
          <a:noFill/>
        </p:spPr>
        <p:txBody>
          <a:bodyPr wrap="square" rtlCol="0">
            <a:spAutoFit/>
          </a:bodyPr>
          <a:lstStyle/>
          <a:p>
            <a:pPr algn="just"/>
            <a:r>
              <a:rPr lang="en-US" sz="4000" dirty="0"/>
              <a:t>If you think it’s crazy, you join and help keep the sanity! That’s Unity!</a:t>
            </a:r>
          </a:p>
        </p:txBody>
      </p:sp>
    </p:spTree>
    <p:extLst>
      <p:ext uri="{BB962C8B-B14F-4D97-AF65-F5344CB8AC3E}">
        <p14:creationId xmlns:p14="http://schemas.microsoft.com/office/powerpoint/2010/main" val="1436299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C0EF1-CD5B-402D-B13A-A6E9A132D5EE}"/>
              </a:ext>
            </a:extLst>
          </p:cNvPr>
          <p:cNvPicPr>
            <a:picLocks noChangeAspect="1"/>
          </p:cNvPicPr>
          <p:nvPr/>
        </p:nvPicPr>
        <p:blipFill>
          <a:blip r:embed="rId2"/>
          <a:stretch>
            <a:fillRect/>
          </a:stretch>
        </p:blipFill>
        <p:spPr>
          <a:xfrm>
            <a:off x="3495674" y="438150"/>
            <a:ext cx="6029325" cy="6029325"/>
          </a:xfrm>
          <a:prstGeom prst="rect">
            <a:avLst/>
          </a:prstGeom>
        </p:spPr>
      </p:pic>
    </p:spTree>
    <p:extLst>
      <p:ext uri="{BB962C8B-B14F-4D97-AF65-F5344CB8AC3E}">
        <p14:creationId xmlns:p14="http://schemas.microsoft.com/office/powerpoint/2010/main" val="140165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F3764E-E371-4937-8BA1-84B1EDCACACA}"/>
              </a:ext>
            </a:extLst>
          </p:cNvPr>
          <p:cNvPicPr/>
          <p:nvPr/>
        </p:nvPicPr>
        <p:blipFill>
          <a:blip r:embed="rId2">
            <a:extLst>
              <a:ext uri="{28A0092B-C50C-407E-A947-70E740481C1C}">
                <a14:useLocalDpi xmlns:a14="http://schemas.microsoft.com/office/drawing/2010/main" val="0"/>
              </a:ext>
            </a:extLst>
          </a:blip>
          <a:stretch>
            <a:fillRect/>
          </a:stretch>
        </p:blipFill>
        <p:spPr>
          <a:xfrm>
            <a:off x="7381354" y="814705"/>
            <a:ext cx="4810646" cy="604329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4369"/>
            <a:ext cx="4991101" cy="575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2E2B8A3E-CB49-4C21-8850-8AAC7EE784B4}"/>
              </a:ext>
            </a:extLst>
          </p:cNvPr>
          <p:cNvSpPr txBox="1"/>
          <p:nvPr/>
        </p:nvSpPr>
        <p:spPr>
          <a:xfrm>
            <a:off x="4701483" y="337651"/>
            <a:ext cx="2969490" cy="954107"/>
          </a:xfrm>
          <a:prstGeom prst="rect">
            <a:avLst/>
          </a:prstGeom>
          <a:noFill/>
        </p:spPr>
        <p:txBody>
          <a:bodyPr wrap="square" rtlCol="0">
            <a:spAutoFit/>
          </a:bodyPr>
          <a:lstStyle/>
          <a:p>
            <a:pPr algn="ctr"/>
            <a:r>
              <a:rPr lang="en-US" sz="2800" dirty="0"/>
              <a:t>Consciousness Simplified</a:t>
            </a:r>
          </a:p>
        </p:txBody>
      </p:sp>
    </p:spTree>
    <p:extLst>
      <p:ext uri="{BB962C8B-B14F-4D97-AF65-F5344CB8AC3E}">
        <p14:creationId xmlns:p14="http://schemas.microsoft.com/office/powerpoint/2010/main" val="3992091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EB86-A463-48A9-8F5A-5D8B85F108D2}"/>
              </a:ext>
            </a:extLst>
          </p:cNvPr>
          <p:cNvSpPr>
            <a:spLocks noGrp="1"/>
          </p:cNvSpPr>
          <p:nvPr>
            <p:ph type="title"/>
          </p:nvPr>
        </p:nvSpPr>
        <p:spPr>
          <a:xfrm>
            <a:off x="2167127" y="1225296"/>
            <a:ext cx="9805797" cy="3520440"/>
          </a:xfrm>
        </p:spPr>
        <p:txBody>
          <a:bodyPr>
            <a:normAutofit/>
          </a:bodyPr>
          <a:lstStyle/>
          <a:p>
            <a:r>
              <a:rPr lang="en-US" sz="4000" b="1" dirty="0">
                <a:effectLst/>
                <a:ea typeface="Calibri" panose="020F0502020204030204" pitchFamily="34" charset="0"/>
                <a:cs typeface="Times New Roman" panose="02020603050405020304" pitchFamily="18" charset="0"/>
              </a:rPr>
              <a:t>Monolithic Goal #</a:t>
            </a:r>
            <a:r>
              <a:rPr kumimoji="0" lang="en-US" altLang="en-US" sz="4000" b="1" i="0"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7- </a:t>
            </a:r>
            <a:r>
              <a:rPr kumimoji="0" lang="en-US" altLang="en-US" sz="6000" b="0" i="0" u="none" strike="noStrike" cap="none" normalizeH="0" baseline="0" dirty="0">
                <a:ln>
                  <a:noFill/>
                </a:ln>
                <a:solidFill>
                  <a:srgbClr val="000000"/>
                </a:solidFill>
                <a:effectLst/>
                <a:ea typeface="Calibri" panose="020F0502020204030204" pitchFamily="34" charset="0"/>
                <a:cs typeface="Arial" panose="020B0604020202020204" pitchFamily="34" charset="0"/>
              </a:rPr>
              <a:t>We will return to a holistic science and life style that is good for the planet and people.</a:t>
            </a:r>
            <a:r>
              <a:rPr lang="en-US" sz="6000" b="1" dirty="0">
                <a:effectLst/>
                <a:ea typeface="Calibri" panose="020F0502020204030204" pitchFamily="34" charset="0"/>
                <a:cs typeface="Times New Roman" panose="02020603050405020304" pitchFamily="18" charset="0"/>
              </a:rPr>
              <a:t> </a:t>
            </a:r>
            <a:endParaRPr lang="en-US" sz="6000" dirty="0"/>
          </a:p>
        </p:txBody>
      </p:sp>
    </p:spTree>
    <p:extLst>
      <p:ext uri="{BB962C8B-B14F-4D97-AF65-F5344CB8AC3E}">
        <p14:creationId xmlns:p14="http://schemas.microsoft.com/office/powerpoint/2010/main" val="531875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A4B21-4FD5-4D96-8DE8-333D2097BF15}"/>
              </a:ext>
            </a:extLst>
          </p:cNvPr>
          <p:cNvPicPr>
            <a:picLocks noChangeAspect="1"/>
          </p:cNvPicPr>
          <p:nvPr/>
        </p:nvPicPr>
        <p:blipFill>
          <a:blip r:embed="rId2"/>
          <a:stretch>
            <a:fillRect/>
          </a:stretch>
        </p:blipFill>
        <p:spPr>
          <a:xfrm>
            <a:off x="257870" y="0"/>
            <a:ext cx="3834627" cy="6820524"/>
          </a:xfrm>
          <a:prstGeom prst="rect">
            <a:avLst/>
          </a:prstGeom>
        </p:spPr>
      </p:pic>
      <p:pic>
        <p:nvPicPr>
          <p:cNvPr id="6" name="Picture 5">
            <a:extLst>
              <a:ext uri="{FF2B5EF4-FFF2-40B4-BE49-F238E27FC236}">
                <a16:creationId xmlns:a16="http://schemas.microsoft.com/office/drawing/2014/main" id="{2EABB7BA-B42F-459F-9B78-4495812C9FE7}"/>
              </a:ext>
            </a:extLst>
          </p:cNvPr>
          <p:cNvPicPr/>
          <p:nvPr/>
        </p:nvPicPr>
        <p:blipFill rotWithShape="1">
          <a:blip r:embed="rId3" cstate="print">
            <a:extLst>
              <a:ext uri="{28A0092B-C50C-407E-A947-70E740481C1C}">
                <a14:useLocalDpi xmlns:a14="http://schemas.microsoft.com/office/drawing/2010/main" val="0"/>
              </a:ext>
            </a:extLst>
          </a:blip>
          <a:srcRect l="17021" t="10072" r="17185" b="22222"/>
          <a:stretch/>
        </p:blipFill>
        <p:spPr bwMode="auto">
          <a:xfrm>
            <a:off x="5042096" y="0"/>
            <a:ext cx="6114817" cy="65903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0301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4B93CA-5C38-42BC-9772-1C89B9B50879}"/>
              </a:ext>
            </a:extLst>
          </p:cNvPr>
          <p:cNvPicPr>
            <a:picLocks noChangeAspect="1"/>
          </p:cNvPicPr>
          <p:nvPr/>
        </p:nvPicPr>
        <p:blipFill>
          <a:blip r:embed="rId2"/>
          <a:stretch>
            <a:fillRect/>
          </a:stretch>
        </p:blipFill>
        <p:spPr>
          <a:xfrm>
            <a:off x="447907" y="187943"/>
            <a:ext cx="5769892" cy="6547394"/>
          </a:xfrm>
          <a:prstGeom prst="rect">
            <a:avLst/>
          </a:prstGeom>
        </p:spPr>
      </p:pic>
      <p:pic>
        <p:nvPicPr>
          <p:cNvPr id="2" name="Picture 1">
            <a:extLst>
              <a:ext uri="{FF2B5EF4-FFF2-40B4-BE49-F238E27FC236}">
                <a16:creationId xmlns:a16="http://schemas.microsoft.com/office/drawing/2014/main" id="{B1410489-D909-4986-BC89-9DA2E9E44314}"/>
              </a:ext>
            </a:extLst>
          </p:cNvPr>
          <p:cNvPicPr>
            <a:picLocks noChangeAspect="1"/>
          </p:cNvPicPr>
          <p:nvPr/>
        </p:nvPicPr>
        <p:blipFill>
          <a:blip r:embed="rId3"/>
          <a:stretch>
            <a:fillRect/>
          </a:stretch>
        </p:blipFill>
        <p:spPr>
          <a:xfrm>
            <a:off x="6364387" y="923923"/>
            <a:ext cx="5379706" cy="5220398"/>
          </a:xfrm>
          <a:prstGeom prst="rect">
            <a:avLst/>
          </a:prstGeom>
        </p:spPr>
      </p:pic>
    </p:spTree>
    <p:extLst>
      <p:ext uri="{BB962C8B-B14F-4D97-AF65-F5344CB8AC3E}">
        <p14:creationId xmlns:p14="http://schemas.microsoft.com/office/powerpoint/2010/main" val="293308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C69154-8BBD-4F6A-986C-F9941D3E6E3A}"/>
              </a:ext>
            </a:extLst>
          </p:cNvPr>
          <p:cNvPicPr>
            <a:picLocks noChangeAspect="1"/>
          </p:cNvPicPr>
          <p:nvPr/>
        </p:nvPicPr>
        <p:blipFill>
          <a:blip r:embed="rId2"/>
          <a:stretch>
            <a:fillRect/>
          </a:stretch>
        </p:blipFill>
        <p:spPr>
          <a:xfrm>
            <a:off x="0" y="0"/>
            <a:ext cx="9719245" cy="4724633"/>
          </a:xfrm>
          <a:prstGeom prst="rect">
            <a:avLst/>
          </a:prstGeom>
        </p:spPr>
      </p:pic>
      <p:sp>
        <p:nvSpPr>
          <p:cNvPr id="2" name="TextBox 1">
            <a:extLst>
              <a:ext uri="{FF2B5EF4-FFF2-40B4-BE49-F238E27FC236}">
                <a16:creationId xmlns:a16="http://schemas.microsoft.com/office/drawing/2014/main" id="{CADCB150-8C04-4486-BC5B-CB0BD0864E78}"/>
              </a:ext>
            </a:extLst>
          </p:cNvPr>
          <p:cNvSpPr txBox="1"/>
          <p:nvPr/>
        </p:nvSpPr>
        <p:spPr>
          <a:xfrm>
            <a:off x="249382" y="4987636"/>
            <a:ext cx="11115304"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Difference of opinion doesn’t make you an enemy…. IF… you can both agree to monolithic goals.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Those that have bad habits should quit them. </a:t>
            </a:r>
          </a:p>
        </p:txBody>
      </p:sp>
    </p:spTree>
    <p:extLst>
      <p:ext uri="{BB962C8B-B14F-4D97-AF65-F5344CB8AC3E}">
        <p14:creationId xmlns:p14="http://schemas.microsoft.com/office/powerpoint/2010/main" val="2407124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CF526-D2D3-46A3-B7F2-FCB58B132040}"/>
              </a:ext>
            </a:extLst>
          </p:cNvPr>
          <p:cNvPicPr>
            <a:picLocks noChangeAspect="1"/>
          </p:cNvPicPr>
          <p:nvPr/>
        </p:nvPicPr>
        <p:blipFill>
          <a:blip r:embed="rId2"/>
          <a:stretch>
            <a:fillRect/>
          </a:stretch>
        </p:blipFill>
        <p:spPr>
          <a:xfrm>
            <a:off x="461847" y="758282"/>
            <a:ext cx="7510346" cy="5006897"/>
          </a:xfrm>
          <a:prstGeom prst="rect">
            <a:avLst/>
          </a:prstGeom>
        </p:spPr>
      </p:pic>
      <p:sp>
        <p:nvSpPr>
          <p:cNvPr id="2" name="TextBox 1">
            <a:extLst>
              <a:ext uri="{FF2B5EF4-FFF2-40B4-BE49-F238E27FC236}">
                <a16:creationId xmlns:a16="http://schemas.microsoft.com/office/drawing/2014/main" id="{3EEE1E57-AFD9-47E2-A6BC-E2AF4F720808}"/>
              </a:ext>
            </a:extLst>
          </p:cNvPr>
          <p:cNvSpPr txBox="1"/>
          <p:nvPr/>
        </p:nvSpPr>
        <p:spPr>
          <a:xfrm>
            <a:off x="8263054" y="1438507"/>
            <a:ext cx="3233853" cy="286232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Black Racists? </a:t>
            </a:r>
          </a:p>
          <a:p>
            <a:pPr algn="ctr"/>
            <a:r>
              <a:rPr lang="en-US" sz="2000" dirty="0">
                <a:latin typeface="Arial" panose="020B0604020202020204" pitchFamily="34" charset="0"/>
                <a:cs typeface="Arial" panose="020B0604020202020204" pitchFamily="34" charset="0"/>
              </a:rPr>
              <a:t> White Racists?</a:t>
            </a:r>
          </a:p>
          <a:p>
            <a:pPr algn="ctr"/>
            <a:r>
              <a:rPr lang="en-US" sz="2000" dirty="0">
                <a:latin typeface="Arial" panose="020B0604020202020204" pitchFamily="34" charset="0"/>
                <a:cs typeface="Arial" panose="020B0604020202020204" pitchFamily="34" charset="0"/>
              </a:rPr>
              <a:t>White Supremacists?</a:t>
            </a:r>
          </a:p>
          <a:p>
            <a:pPr algn="ctr"/>
            <a:r>
              <a:rPr lang="en-US" sz="2000" dirty="0">
                <a:latin typeface="Arial" panose="020B0604020202020204" pitchFamily="34" charset="0"/>
                <a:cs typeface="Arial" panose="020B0604020202020204" pitchFamily="34" charset="0"/>
              </a:rPr>
              <a:t>Black Supremacists?</a:t>
            </a:r>
          </a:p>
          <a:p>
            <a:pPr algn="ctr"/>
            <a:endParaRPr lang="en-US"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A SYSTEM and the maintainers of that SYSTEM. </a:t>
            </a:r>
          </a:p>
        </p:txBody>
      </p:sp>
    </p:spTree>
    <p:extLst>
      <p:ext uri="{BB962C8B-B14F-4D97-AF65-F5344CB8AC3E}">
        <p14:creationId xmlns:p14="http://schemas.microsoft.com/office/powerpoint/2010/main" val="4024272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2C6EAA-AC30-4AB7-9D24-D74F3FFECFF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92941" y="1229357"/>
            <a:ext cx="6217734" cy="5628643"/>
          </a:xfrm>
          <a:prstGeom prst="rect">
            <a:avLst/>
          </a:prstGeom>
          <a:noFill/>
          <a:ln>
            <a:noFill/>
          </a:ln>
        </p:spPr>
      </p:pic>
      <p:sp>
        <p:nvSpPr>
          <p:cNvPr id="3" name="TextBox 2">
            <a:extLst>
              <a:ext uri="{FF2B5EF4-FFF2-40B4-BE49-F238E27FC236}">
                <a16:creationId xmlns:a16="http://schemas.microsoft.com/office/drawing/2014/main" id="{5CFF6EE0-326D-489E-B1C4-D83BB561F095}"/>
              </a:ext>
            </a:extLst>
          </p:cNvPr>
          <p:cNvSpPr txBox="1"/>
          <p:nvPr/>
        </p:nvSpPr>
        <p:spPr>
          <a:xfrm>
            <a:off x="2752725" y="251638"/>
            <a:ext cx="6686550" cy="754694"/>
          </a:xfrm>
          <a:prstGeom prst="rect">
            <a:avLst/>
          </a:prstGeom>
          <a:noFill/>
        </p:spPr>
        <p:txBody>
          <a:bodyPr wrap="square" rtlCol="0">
            <a:spAutoFit/>
          </a:bodyPr>
          <a:lstStyle/>
          <a:p>
            <a:pPr marL="0" marR="0" algn="just">
              <a:lnSpc>
                <a:spcPct val="115000"/>
              </a:lnSpc>
              <a:spcBef>
                <a:spcPts val="0"/>
              </a:spcBef>
              <a:spcAft>
                <a:spcPts val="10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Assessing your threat reality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3383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FF757C-4AF7-441C-A8A2-61B36929F74C}"/>
              </a:ext>
            </a:extLst>
          </p:cNvPr>
          <p:cNvPicPr/>
          <p:nvPr/>
        </p:nvPicPr>
        <p:blipFill rotWithShape="1">
          <a:blip r:embed="rId2" cstate="print">
            <a:extLst>
              <a:ext uri="{28A0092B-C50C-407E-A947-70E740481C1C}">
                <a14:useLocalDpi xmlns:a14="http://schemas.microsoft.com/office/drawing/2010/main" val="0"/>
              </a:ext>
            </a:extLst>
          </a:blip>
          <a:srcRect b="48148"/>
          <a:stretch/>
        </p:blipFill>
        <p:spPr bwMode="auto">
          <a:xfrm>
            <a:off x="5191125" y="2528888"/>
            <a:ext cx="5775960" cy="3938587"/>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6DD2131-3791-4900-9994-E7EE03384378}"/>
              </a:ext>
            </a:extLst>
          </p:cNvPr>
          <p:cNvSpPr txBox="1"/>
          <p:nvPr/>
        </p:nvSpPr>
        <p:spPr>
          <a:xfrm>
            <a:off x="388434" y="281166"/>
            <a:ext cx="4657725" cy="6186309"/>
          </a:xfrm>
          <a:prstGeom prst="rect">
            <a:avLst/>
          </a:prstGeom>
          <a:noFill/>
        </p:spPr>
        <p:txBody>
          <a:bodyPr wrap="square" rtlCol="0">
            <a:spAutoFit/>
          </a:bodyPr>
          <a:lstStyle/>
          <a:p>
            <a:pPr algn="ctr"/>
            <a:r>
              <a:rPr lang="en-US" b="1" dirty="0"/>
              <a:t>How to end bad cops</a:t>
            </a:r>
          </a:p>
          <a:p>
            <a:pPr algn="just"/>
            <a:r>
              <a:rPr lang="en-US" dirty="0"/>
              <a:t>Police Departments need better background checks and application process.</a:t>
            </a:r>
          </a:p>
          <a:p>
            <a:pPr algn="just"/>
            <a:endParaRPr lang="en-US" dirty="0"/>
          </a:p>
          <a:p>
            <a:pPr algn="just"/>
            <a:r>
              <a:rPr lang="en-US" dirty="0"/>
              <a:t>Internal affairs requirement to have undercover operations within the department to weed out or closely watch police and “clicks.”</a:t>
            </a:r>
          </a:p>
          <a:p>
            <a:pPr algn="just"/>
            <a:endParaRPr lang="en-US" dirty="0"/>
          </a:p>
          <a:p>
            <a:pPr algn="just"/>
            <a:r>
              <a:rPr lang="en-US" dirty="0"/>
              <a:t>Penalized Police Department through pension funds when settlements are agreed upon, not taxes from the city. </a:t>
            </a:r>
          </a:p>
          <a:p>
            <a:pPr algn="just"/>
            <a:endParaRPr lang="en-US" dirty="0"/>
          </a:p>
          <a:p>
            <a:pPr algn="just"/>
            <a:r>
              <a:rPr lang="en-US" dirty="0"/>
              <a:t>If you have video, wait until police give their version of an incident. Whether they tell the truth or not, then release it to the public.</a:t>
            </a:r>
          </a:p>
          <a:p>
            <a:pPr algn="just"/>
            <a:endParaRPr lang="en-US" dirty="0"/>
          </a:p>
          <a:p>
            <a:pPr algn="just"/>
            <a:r>
              <a:rPr lang="en-US" dirty="0"/>
              <a:t>Robotics, Technology, STEM,  Robotics</a:t>
            </a:r>
          </a:p>
          <a:p>
            <a:endParaRPr lang="en-US" dirty="0"/>
          </a:p>
          <a:p>
            <a:endParaRPr lang="en-US" dirty="0"/>
          </a:p>
        </p:txBody>
      </p:sp>
    </p:spTree>
    <p:extLst>
      <p:ext uri="{BB962C8B-B14F-4D97-AF65-F5344CB8AC3E}">
        <p14:creationId xmlns:p14="http://schemas.microsoft.com/office/powerpoint/2010/main" val="1131950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93ABD-3EE1-4709-8B01-1A56D0FC46B1}"/>
              </a:ext>
            </a:extLst>
          </p:cNvPr>
          <p:cNvPicPr>
            <a:picLocks noChangeAspect="1"/>
          </p:cNvPicPr>
          <p:nvPr/>
        </p:nvPicPr>
        <p:blipFill>
          <a:blip r:embed="rId2"/>
          <a:stretch>
            <a:fillRect/>
          </a:stretch>
        </p:blipFill>
        <p:spPr>
          <a:xfrm>
            <a:off x="129049" y="259631"/>
            <a:ext cx="5135661" cy="6338737"/>
          </a:xfrm>
          <a:prstGeom prst="rect">
            <a:avLst/>
          </a:prstGeom>
        </p:spPr>
      </p:pic>
      <p:pic>
        <p:nvPicPr>
          <p:cNvPr id="2" name="Picture 1">
            <a:extLst>
              <a:ext uri="{FF2B5EF4-FFF2-40B4-BE49-F238E27FC236}">
                <a16:creationId xmlns:a16="http://schemas.microsoft.com/office/drawing/2014/main" id="{AFC74F61-0014-49B0-91E9-54B9AD51362C}"/>
              </a:ext>
            </a:extLst>
          </p:cNvPr>
          <p:cNvPicPr>
            <a:picLocks noChangeAspect="1"/>
          </p:cNvPicPr>
          <p:nvPr/>
        </p:nvPicPr>
        <p:blipFill>
          <a:blip r:embed="rId3"/>
          <a:stretch>
            <a:fillRect/>
          </a:stretch>
        </p:blipFill>
        <p:spPr>
          <a:xfrm>
            <a:off x="6096000" y="259632"/>
            <a:ext cx="5135660" cy="6338736"/>
          </a:xfrm>
          <a:prstGeom prst="rect">
            <a:avLst/>
          </a:prstGeom>
        </p:spPr>
      </p:pic>
    </p:spTree>
    <p:extLst>
      <p:ext uri="{BB962C8B-B14F-4D97-AF65-F5344CB8AC3E}">
        <p14:creationId xmlns:p14="http://schemas.microsoft.com/office/powerpoint/2010/main" val="2425296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4650-A44D-412A-8054-2649688F6D01}"/>
              </a:ext>
            </a:extLst>
          </p:cNvPr>
          <p:cNvSpPr>
            <a:spLocks noGrp="1"/>
          </p:cNvSpPr>
          <p:nvPr>
            <p:ph type="title"/>
          </p:nvPr>
        </p:nvSpPr>
        <p:spPr>
          <a:xfrm>
            <a:off x="1990725" y="1225296"/>
            <a:ext cx="10134600" cy="3520440"/>
          </a:xfrm>
        </p:spPr>
        <p:txBody>
          <a:bodyPr>
            <a:normAutofit/>
          </a:bodyPr>
          <a:lstStyle/>
          <a:p>
            <a:pPr algn="just"/>
            <a:r>
              <a:rPr lang="en-US" sz="4000" b="1" u="sng" dirty="0">
                <a:effectLst/>
                <a:latin typeface="Arial" panose="020B0604020202020204" pitchFamily="34" charset="0"/>
                <a:ea typeface="Calibri" panose="020F0502020204030204" pitchFamily="34" charset="0"/>
                <a:cs typeface="Times New Roman" panose="02020603050405020304" pitchFamily="18" charset="0"/>
              </a:rPr>
              <a:t>Monolithic goal # 9</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44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a:t>
            </a:r>
            <a:r>
              <a:rPr kumimoji="0" lang="en-US" altLang="en-US" sz="4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will continue the American democratic legacy and principles without racism, sexism, and capitalism.</a:t>
            </a:r>
            <a:br>
              <a:rPr kumimoji="0" lang="en-US" altLang="en-US" sz="8000" b="0"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lang="en-US" dirty="0"/>
          </a:p>
        </p:txBody>
      </p:sp>
    </p:spTree>
    <p:extLst>
      <p:ext uri="{BB962C8B-B14F-4D97-AF65-F5344CB8AC3E}">
        <p14:creationId xmlns:p14="http://schemas.microsoft.com/office/powerpoint/2010/main" val="4260906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1F022C0-EA2F-4A06-9893-CD8912B0C10C}"/>
              </a:ext>
            </a:extLst>
          </p:cNvPr>
          <p:cNvGraphicFramePr>
            <a:graphicFrameLocks noGrp="1"/>
          </p:cNvGraphicFramePr>
          <p:nvPr>
            <p:extLst>
              <p:ext uri="{D42A27DB-BD31-4B8C-83A1-F6EECF244321}">
                <p14:modId xmlns:p14="http://schemas.microsoft.com/office/powerpoint/2010/main" val="3665350637"/>
              </p:ext>
            </p:extLst>
          </p:nvPr>
        </p:nvGraphicFramePr>
        <p:xfrm>
          <a:off x="1228725" y="762000"/>
          <a:ext cx="8705850" cy="5457824"/>
        </p:xfrm>
        <a:graphic>
          <a:graphicData uri="http://schemas.openxmlformats.org/drawingml/2006/table">
            <a:tbl>
              <a:tblPr firstRow="1" firstCol="1" bandRow="1">
                <a:tableStyleId>{5C22544A-7EE6-4342-B048-85BDC9FD1C3A}</a:tableStyleId>
              </a:tblPr>
              <a:tblGrid>
                <a:gridCol w="2173729">
                  <a:extLst>
                    <a:ext uri="{9D8B030D-6E8A-4147-A177-3AD203B41FA5}">
                      <a16:colId xmlns:a16="http://schemas.microsoft.com/office/drawing/2014/main" val="305273216"/>
                    </a:ext>
                  </a:extLst>
                </a:gridCol>
                <a:gridCol w="6532121">
                  <a:extLst>
                    <a:ext uri="{9D8B030D-6E8A-4147-A177-3AD203B41FA5}">
                      <a16:colId xmlns:a16="http://schemas.microsoft.com/office/drawing/2014/main" val="3018705430"/>
                    </a:ext>
                  </a:extLst>
                </a:gridCol>
              </a:tblGrid>
              <a:tr h="805884">
                <a:tc>
                  <a:txBody>
                    <a:bodyPr/>
                    <a:lstStyle/>
                    <a:p>
                      <a:pPr marL="0" marR="0">
                        <a:spcBef>
                          <a:spcPts val="0"/>
                        </a:spcBef>
                        <a:spcAft>
                          <a:spcPts val="300"/>
                        </a:spcAft>
                      </a:pPr>
                      <a:r>
                        <a:rPr lang="en-US" sz="1200">
                          <a:effectLst/>
                        </a:rPr>
                        <a:t> </a:t>
                      </a:r>
                      <a:endParaRPr lang="en-US" sz="1100">
                        <a:effectLst/>
                      </a:endParaRPr>
                    </a:p>
                    <a:p>
                      <a:pPr marL="0" marR="0">
                        <a:spcBef>
                          <a:spcPts val="0"/>
                        </a:spcBef>
                        <a:spcAft>
                          <a:spcPts val="300"/>
                        </a:spcAft>
                      </a:pPr>
                      <a:r>
                        <a:rPr lang="en-US" sz="1200">
                          <a:effectLst/>
                        </a:rPr>
                        <a:t>Question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tc>
                  <a:txBody>
                    <a:bodyPr/>
                    <a:lstStyle/>
                    <a:p>
                      <a:pPr marL="0" marR="0">
                        <a:spcBef>
                          <a:spcPts val="0"/>
                        </a:spcBef>
                        <a:spcAft>
                          <a:spcPts val="300"/>
                        </a:spcAft>
                      </a:pPr>
                      <a:r>
                        <a:rPr lang="en-US" sz="1200" dirty="0">
                          <a:effectLst/>
                        </a:rPr>
                        <a:t> </a:t>
                      </a:r>
                      <a:endParaRPr lang="en-US" sz="1100" dirty="0">
                        <a:effectLst/>
                      </a:endParaRPr>
                    </a:p>
                    <a:p>
                      <a:pPr marL="0" marR="0">
                        <a:spcBef>
                          <a:spcPts val="0"/>
                        </a:spcBef>
                        <a:spcAft>
                          <a:spcPts val="300"/>
                        </a:spcAft>
                      </a:pPr>
                      <a:r>
                        <a:rPr lang="en-US" sz="1200" dirty="0">
                          <a:effectLst/>
                        </a:rPr>
                        <a:t>Are blacks Americans equal to other citizens, treated differently? Do black lives matter?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extLst>
                  <a:ext uri="{0D108BD9-81ED-4DB2-BD59-A6C34878D82A}">
                    <a16:rowId xmlns:a16="http://schemas.microsoft.com/office/drawing/2014/main" val="1713245839"/>
                  </a:ext>
                </a:extLst>
              </a:tr>
              <a:tr h="693452">
                <a:tc>
                  <a:txBody>
                    <a:bodyPr/>
                    <a:lstStyle/>
                    <a:p>
                      <a:pPr marL="0" marR="0">
                        <a:spcBef>
                          <a:spcPts val="0"/>
                        </a:spcBef>
                        <a:spcAft>
                          <a:spcPts val="300"/>
                        </a:spcAft>
                      </a:pPr>
                      <a:r>
                        <a:rPr lang="en-US" sz="1200">
                          <a:effectLst/>
                        </a:rPr>
                        <a:t> </a:t>
                      </a:r>
                      <a:endParaRPr lang="en-US" sz="1100">
                        <a:effectLst/>
                      </a:endParaRPr>
                    </a:p>
                    <a:p>
                      <a:pPr marL="0" marR="0">
                        <a:spcBef>
                          <a:spcPts val="0"/>
                        </a:spcBef>
                        <a:spcAft>
                          <a:spcPts val="300"/>
                        </a:spcAft>
                      </a:pPr>
                      <a:r>
                        <a:rPr lang="en-US" sz="1200">
                          <a:effectLst/>
                        </a:rPr>
                        <a:t>Research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tc>
                  <a:txBody>
                    <a:bodyPr/>
                    <a:lstStyle/>
                    <a:p>
                      <a:pPr marL="0" marR="0">
                        <a:spcBef>
                          <a:spcPts val="0"/>
                        </a:spcBef>
                        <a:spcAft>
                          <a:spcPts val="300"/>
                        </a:spcAft>
                      </a:pPr>
                      <a:r>
                        <a:rPr lang="en-US" sz="1200">
                          <a:effectLst/>
                        </a:rPr>
                        <a:t> </a:t>
                      </a:r>
                      <a:endParaRPr lang="en-US" sz="1100">
                        <a:effectLst/>
                      </a:endParaRPr>
                    </a:p>
                    <a:p>
                      <a:pPr marL="0" marR="0">
                        <a:spcBef>
                          <a:spcPts val="0"/>
                        </a:spcBef>
                        <a:spcAft>
                          <a:spcPts val="300"/>
                        </a:spcAft>
                      </a:pPr>
                      <a:r>
                        <a:rPr lang="en-US" sz="1200">
                          <a:effectLst/>
                        </a:rPr>
                        <a:t>400 years of it.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extLst>
                  <a:ext uri="{0D108BD9-81ED-4DB2-BD59-A6C34878D82A}">
                    <a16:rowId xmlns:a16="http://schemas.microsoft.com/office/drawing/2014/main" val="955206087"/>
                  </a:ext>
                </a:extLst>
              </a:tr>
              <a:tr h="711562">
                <a:tc>
                  <a:txBody>
                    <a:bodyPr/>
                    <a:lstStyle/>
                    <a:p>
                      <a:pPr marL="0" marR="0">
                        <a:spcBef>
                          <a:spcPts val="0"/>
                        </a:spcBef>
                        <a:spcAft>
                          <a:spcPts val="300"/>
                        </a:spcAft>
                      </a:pPr>
                      <a:r>
                        <a:rPr lang="en-US" sz="1200">
                          <a:effectLst/>
                        </a:rPr>
                        <a:t>Hypothesis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tc>
                  <a:txBody>
                    <a:bodyPr/>
                    <a:lstStyle/>
                    <a:p>
                      <a:pPr marL="0" marR="0">
                        <a:spcBef>
                          <a:spcPts val="0"/>
                        </a:spcBef>
                        <a:spcAft>
                          <a:spcPts val="300"/>
                        </a:spcAft>
                      </a:pPr>
                      <a:r>
                        <a:rPr lang="en-US" sz="1200">
                          <a:effectLst/>
                        </a:rPr>
                        <a:t>Can African American have a better future if they go and do for self?</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extLst>
                  <a:ext uri="{0D108BD9-81ED-4DB2-BD59-A6C34878D82A}">
                    <a16:rowId xmlns:a16="http://schemas.microsoft.com/office/drawing/2014/main" val="3426685481"/>
                  </a:ext>
                </a:extLst>
              </a:tr>
              <a:tr h="760609">
                <a:tc>
                  <a:txBody>
                    <a:bodyPr/>
                    <a:lstStyle/>
                    <a:p>
                      <a:pPr marL="0" marR="0">
                        <a:spcBef>
                          <a:spcPts val="0"/>
                        </a:spcBef>
                        <a:spcAft>
                          <a:spcPts val="300"/>
                        </a:spcAft>
                      </a:pPr>
                      <a:r>
                        <a:rPr lang="en-US" sz="1200">
                          <a:effectLst/>
                        </a:rPr>
                        <a:t>Experiment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tc>
                  <a:txBody>
                    <a:bodyPr/>
                    <a:lstStyle/>
                    <a:p>
                      <a:pPr marL="0" marR="0">
                        <a:spcBef>
                          <a:spcPts val="0"/>
                        </a:spcBef>
                        <a:spcAft>
                          <a:spcPts val="300"/>
                        </a:spcAft>
                      </a:pPr>
                      <a:r>
                        <a:rPr lang="en-US" sz="1200" dirty="0">
                          <a:effectLst/>
                        </a:rPr>
                        <a:t>Create an effective, transparent phased plan to create a nation-state for African Americans as their solution to a better, safer, and brighter future.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extLst>
                  <a:ext uri="{0D108BD9-81ED-4DB2-BD59-A6C34878D82A}">
                    <a16:rowId xmlns:a16="http://schemas.microsoft.com/office/drawing/2014/main" val="2300147573"/>
                  </a:ext>
                </a:extLst>
              </a:tr>
              <a:tr h="1014146">
                <a:tc>
                  <a:txBody>
                    <a:bodyPr/>
                    <a:lstStyle/>
                    <a:p>
                      <a:pPr marL="0" marR="0">
                        <a:spcBef>
                          <a:spcPts val="0"/>
                        </a:spcBef>
                        <a:spcAft>
                          <a:spcPts val="300"/>
                        </a:spcAft>
                      </a:pPr>
                      <a:r>
                        <a:rPr lang="en-US" sz="1200">
                          <a:effectLst/>
                        </a:rPr>
                        <a:t>Observation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tc>
                  <a:txBody>
                    <a:bodyPr/>
                    <a:lstStyle/>
                    <a:p>
                      <a:pPr marL="0" marR="0">
                        <a:spcBef>
                          <a:spcPts val="0"/>
                        </a:spcBef>
                        <a:spcAft>
                          <a:spcPts val="300"/>
                        </a:spcAft>
                      </a:pPr>
                      <a:r>
                        <a:rPr lang="en-US" sz="1200">
                          <a:effectLst/>
                        </a:rPr>
                        <a:t>Protest, picket, march, boycott, and things do not change. Start recirculating dollars, purchasing property en masse across Texas, form militias, USA reaction different.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extLst>
                  <a:ext uri="{0D108BD9-81ED-4DB2-BD59-A6C34878D82A}">
                    <a16:rowId xmlns:a16="http://schemas.microsoft.com/office/drawing/2014/main" val="897724003"/>
                  </a:ext>
                </a:extLst>
              </a:tr>
              <a:tr h="760609">
                <a:tc>
                  <a:txBody>
                    <a:bodyPr/>
                    <a:lstStyle/>
                    <a:p>
                      <a:pPr marL="0" marR="0">
                        <a:spcBef>
                          <a:spcPts val="0"/>
                        </a:spcBef>
                        <a:spcAft>
                          <a:spcPts val="300"/>
                        </a:spcAft>
                      </a:pPr>
                      <a:r>
                        <a:rPr lang="en-US" sz="1200">
                          <a:effectLst/>
                        </a:rPr>
                        <a:t>Conclusion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tc>
                  <a:txBody>
                    <a:bodyPr/>
                    <a:lstStyle/>
                    <a:p>
                      <a:pPr marL="0" marR="0">
                        <a:spcBef>
                          <a:spcPts val="0"/>
                        </a:spcBef>
                        <a:spcAft>
                          <a:spcPts val="300"/>
                        </a:spcAft>
                      </a:pPr>
                      <a:r>
                        <a:rPr lang="en-US" sz="1200" dirty="0">
                          <a:effectLst/>
                        </a:rPr>
                        <a:t>Things change for the better when America realizes African American are deciding to become self-reliant and doing for self. (Battered wife).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extLst>
                  <a:ext uri="{0D108BD9-81ED-4DB2-BD59-A6C34878D82A}">
                    <a16:rowId xmlns:a16="http://schemas.microsoft.com/office/drawing/2014/main" val="997748738"/>
                  </a:ext>
                </a:extLst>
              </a:tr>
              <a:tr h="711562">
                <a:tc>
                  <a:txBody>
                    <a:bodyPr/>
                    <a:lstStyle/>
                    <a:p>
                      <a:pPr marL="0" marR="0">
                        <a:spcBef>
                          <a:spcPts val="0"/>
                        </a:spcBef>
                        <a:spcAft>
                          <a:spcPts val="300"/>
                        </a:spcAft>
                      </a:pPr>
                      <a:r>
                        <a:rPr lang="en-US" sz="1200">
                          <a:effectLst/>
                        </a:rPr>
                        <a:t>Results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tc>
                  <a:txBody>
                    <a:bodyPr/>
                    <a:lstStyle/>
                    <a:p>
                      <a:pPr marL="0" marR="0">
                        <a:spcBef>
                          <a:spcPts val="0"/>
                        </a:spcBef>
                        <a:spcAft>
                          <a:spcPts val="300"/>
                        </a:spcAft>
                      </a:pPr>
                      <a:r>
                        <a:rPr lang="en-US" sz="1200" dirty="0">
                          <a:effectLst/>
                        </a:rPr>
                        <a:t>Make results public. BE transparent, with missions and</a:t>
                      </a:r>
                    </a:p>
                    <a:p>
                      <a:pPr marL="0" marR="0">
                        <a:spcBef>
                          <a:spcPts val="0"/>
                        </a:spcBef>
                        <a:spcAft>
                          <a:spcPts val="300"/>
                        </a:spcAft>
                      </a:pPr>
                      <a:r>
                        <a:rPr lang="en-US" sz="1200" dirty="0">
                          <a:effectLst/>
                        </a:rPr>
                        <a:t> objectives made clear to the world.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92" marR="60492" marT="0" marB="0"/>
                </a:tc>
                <a:extLst>
                  <a:ext uri="{0D108BD9-81ED-4DB2-BD59-A6C34878D82A}">
                    <a16:rowId xmlns:a16="http://schemas.microsoft.com/office/drawing/2014/main" val="997749466"/>
                  </a:ext>
                </a:extLst>
              </a:tr>
            </a:tbl>
          </a:graphicData>
        </a:graphic>
      </p:graphicFrame>
    </p:spTree>
    <p:extLst>
      <p:ext uri="{BB962C8B-B14F-4D97-AF65-F5344CB8AC3E}">
        <p14:creationId xmlns:p14="http://schemas.microsoft.com/office/powerpoint/2010/main" val="1786085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9868C-EED8-420A-8933-96986DD8A598}"/>
              </a:ext>
            </a:extLst>
          </p:cNvPr>
          <p:cNvSpPr>
            <a:spLocks noGrp="1"/>
          </p:cNvSpPr>
          <p:nvPr>
            <p:ph type="title"/>
          </p:nvPr>
        </p:nvSpPr>
        <p:spPr>
          <a:xfrm>
            <a:off x="506776" y="484632"/>
            <a:ext cx="4722449" cy="1609344"/>
          </a:xfrm>
        </p:spPr>
        <p:txBody>
          <a:bodyPr>
            <a:noAutofit/>
          </a:bodyPr>
          <a:lstStyle/>
          <a:p>
            <a:r>
              <a:rPr lang="en-US" sz="4000" dirty="0"/>
              <a:t>Problems seem </a:t>
            </a:r>
            <a:br>
              <a:rPr lang="en-US" sz="4000" dirty="0"/>
            </a:br>
            <a:r>
              <a:rPr lang="en-US" sz="4000" dirty="0"/>
              <a:t>overwhelming…</a:t>
            </a:r>
          </a:p>
        </p:txBody>
      </p:sp>
      <p:pic>
        <p:nvPicPr>
          <p:cNvPr id="3" name="Picture 2">
            <a:extLst>
              <a:ext uri="{FF2B5EF4-FFF2-40B4-BE49-F238E27FC236}">
                <a16:creationId xmlns:a16="http://schemas.microsoft.com/office/drawing/2014/main" id="{508BE3B5-BDA8-4FB4-AB89-D443948BE4B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39189" y="3327094"/>
            <a:ext cx="2540445" cy="2930830"/>
          </a:xfrm>
          <a:prstGeom prst="rect">
            <a:avLst/>
          </a:prstGeom>
        </p:spPr>
      </p:pic>
      <p:sp>
        <p:nvSpPr>
          <p:cNvPr id="4" name="Title 1">
            <a:extLst>
              <a:ext uri="{FF2B5EF4-FFF2-40B4-BE49-F238E27FC236}">
                <a16:creationId xmlns:a16="http://schemas.microsoft.com/office/drawing/2014/main" id="{9DAE18F2-3D44-4796-B87A-A458C428263E}"/>
              </a:ext>
            </a:extLst>
          </p:cNvPr>
          <p:cNvSpPr txBox="1">
            <a:spLocks/>
          </p:cNvSpPr>
          <p:nvPr/>
        </p:nvSpPr>
        <p:spPr>
          <a:xfrm>
            <a:off x="5480683" y="3417759"/>
            <a:ext cx="5495928"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dirty="0"/>
              <a:t>…Good news! There are many solutions!</a:t>
            </a:r>
          </a:p>
        </p:txBody>
      </p:sp>
      <p:sp>
        <p:nvSpPr>
          <p:cNvPr id="5" name="Title 1">
            <a:extLst>
              <a:ext uri="{FF2B5EF4-FFF2-40B4-BE49-F238E27FC236}">
                <a16:creationId xmlns:a16="http://schemas.microsoft.com/office/drawing/2014/main" id="{B4035386-E1CF-4F5F-8FB0-30BEB9949426}"/>
              </a:ext>
            </a:extLst>
          </p:cNvPr>
          <p:cNvSpPr txBox="1">
            <a:spLocks/>
          </p:cNvSpPr>
          <p:nvPr/>
        </p:nvSpPr>
        <p:spPr>
          <a:xfrm>
            <a:off x="5382196" y="5030343"/>
            <a:ext cx="5845302" cy="149618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dirty="0"/>
              <a:t>What is required is building unity!!</a:t>
            </a:r>
          </a:p>
        </p:txBody>
      </p:sp>
      <p:pic>
        <p:nvPicPr>
          <p:cNvPr id="7" name="Picture 6">
            <a:extLst>
              <a:ext uri="{FF2B5EF4-FFF2-40B4-BE49-F238E27FC236}">
                <a16:creationId xmlns:a16="http://schemas.microsoft.com/office/drawing/2014/main" id="{32DD645C-3C72-4BE9-8A5A-EAB06F2A26BB}"/>
              </a:ext>
            </a:extLst>
          </p:cNvPr>
          <p:cNvPicPr>
            <a:picLocks noChangeAspect="1"/>
          </p:cNvPicPr>
          <p:nvPr/>
        </p:nvPicPr>
        <p:blipFill>
          <a:blip r:embed="rId4"/>
          <a:stretch>
            <a:fillRect/>
          </a:stretch>
        </p:blipFill>
        <p:spPr>
          <a:xfrm>
            <a:off x="6308258" y="203121"/>
            <a:ext cx="4143740" cy="3211398"/>
          </a:xfrm>
          <a:prstGeom prst="rect">
            <a:avLst/>
          </a:prstGeom>
        </p:spPr>
      </p:pic>
      <p:sp>
        <p:nvSpPr>
          <p:cNvPr id="6" name="TextBox 5">
            <a:extLst>
              <a:ext uri="{FF2B5EF4-FFF2-40B4-BE49-F238E27FC236}">
                <a16:creationId xmlns:a16="http://schemas.microsoft.com/office/drawing/2014/main" id="{872B2EBB-1533-4D4D-B7AD-653DFF87D476}"/>
              </a:ext>
            </a:extLst>
          </p:cNvPr>
          <p:cNvSpPr txBox="1"/>
          <p:nvPr/>
        </p:nvSpPr>
        <p:spPr>
          <a:xfrm>
            <a:off x="11433810" y="6257924"/>
            <a:ext cx="423791"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763351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57F3A-BC6D-4D44-A834-02E0D99E863F}"/>
              </a:ext>
            </a:extLst>
          </p:cNvPr>
          <p:cNvPicPr>
            <a:picLocks noChangeAspect="1"/>
          </p:cNvPicPr>
          <p:nvPr/>
        </p:nvPicPr>
        <p:blipFill>
          <a:blip r:embed="rId2"/>
          <a:stretch>
            <a:fillRect/>
          </a:stretch>
        </p:blipFill>
        <p:spPr>
          <a:xfrm>
            <a:off x="0" y="0"/>
            <a:ext cx="5868380" cy="6724185"/>
          </a:xfrm>
          <a:prstGeom prst="rect">
            <a:avLst/>
          </a:prstGeom>
        </p:spPr>
      </p:pic>
      <p:pic>
        <p:nvPicPr>
          <p:cNvPr id="2" name="Picture 1">
            <a:extLst>
              <a:ext uri="{FF2B5EF4-FFF2-40B4-BE49-F238E27FC236}">
                <a16:creationId xmlns:a16="http://schemas.microsoft.com/office/drawing/2014/main" id="{3E499649-20A0-48D0-9D52-EB88970DB2F8}"/>
              </a:ext>
            </a:extLst>
          </p:cNvPr>
          <p:cNvPicPr>
            <a:picLocks noChangeAspect="1"/>
          </p:cNvPicPr>
          <p:nvPr/>
        </p:nvPicPr>
        <p:blipFill>
          <a:blip r:embed="rId3"/>
          <a:stretch>
            <a:fillRect/>
          </a:stretch>
        </p:blipFill>
        <p:spPr>
          <a:xfrm>
            <a:off x="5765179" y="769433"/>
            <a:ext cx="6289289" cy="4716967"/>
          </a:xfrm>
          <a:prstGeom prst="rect">
            <a:avLst/>
          </a:prstGeom>
        </p:spPr>
      </p:pic>
    </p:spTree>
    <p:extLst>
      <p:ext uri="{BB962C8B-B14F-4D97-AF65-F5344CB8AC3E}">
        <p14:creationId xmlns:p14="http://schemas.microsoft.com/office/powerpoint/2010/main" val="831533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206CCF-75EF-40B9-B9A3-4B52E4C46FC0}"/>
              </a:ext>
            </a:extLst>
          </p:cNvPr>
          <p:cNvPicPr/>
          <p:nvPr/>
        </p:nvPicPr>
        <p:blipFill rotWithShape="1">
          <a:blip r:embed="rId2" cstate="print">
            <a:extLst>
              <a:ext uri="{28A0092B-C50C-407E-A947-70E740481C1C}">
                <a14:useLocalDpi xmlns:a14="http://schemas.microsoft.com/office/drawing/2010/main" val="0"/>
              </a:ext>
            </a:extLst>
          </a:blip>
          <a:srcRect l="8361" t="2843" r="6341"/>
          <a:stretch/>
        </p:blipFill>
        <p:spPr bwMode="auto">
          <a:xfrm>
            <a:off x="628146" y="300354"/>
            <a:ext cx="4479113" cy="6446133"/>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67228161-1E5F-4DD7-BA2F-37D9CF0AE797}"/>
              </a:ext>
            </a:extLst>
          </p:cNvPr>
          <p:cNvSpPr txBox="1"/>
          <p:nvPr/>
        </p:nvSpPr>
        <p:spPr>
          <a:xfrm>
            <a:off x="6179244" y="300355"/>
            <a:ext cx="5116942" cy="369332"/>
          </a:xfrm>
          <a:prstGeom prst="rect">
            <a:avLst/>
          </a:prstGeom>
          <a:noFill/>
        </p:spPr>
        <p:txBody>
          <a:bodyPr wrap="square" rtlCol="0">
            <a:spAutoFit/>
          </a:bodyPr>
          <a:lstStyle/>
          <a:p>
            <a:r>
              <a:rPr lang="en-US" dirty="0"/>
              <a:t>We need unity more than reparations!!</a:t>
            </a:r>
          </a:p>
        </p:txBody>
      </p:sp>
      <p:sp>
        <p:nvSpPr>
          <p:cNvPr id="6" name="TextBox 5">
            <a:extLst>
              <a:ext uri="{FF2B5EF4-FFF2-40B4-BE49-F238E27FC236}">
                <a16:creationId xmlns:a16="http://schemas.microsoft.com/office/drawing/2014/main" id="{28FE52C5-42C8-43DA-87B2-B95FBD50ECB7}"/>
              </a:ext>
            </a:extLst>
          </p:cNvPr>
          <p:cNvSpPr txBox="1"/>
          <p:nvPr/>
        </p:nvSpPr>
        <p:spPr>
          <a:xfrm>
            <a:off x="5835845" y="1119155"/>
            <a:ext cx="5382281" cy="2585323"/>
          </a:xfrm>
          <a:prstGeom prst="rect">
            <a:avLst/>
          </a:prstGeom>
          <a:noFill/>
        </p:spPr>
        <p:txBody>
          <a:bodyPr wrap="square" rtlCol="0">
            <a:spAutoFit/>
          </a:bodyPr>
          <a:lstStyle/>
          <a:p>
            <a:r>
              <a:rPr lang="en-US" dirty="0"/>
              <a:t>Example—Bloomberg 2016 :  The Waggoner Ranch….For 725 million you can buy a Texas ranch 510,527 acres (800 square miles) That’s the size of a small nation.  Described as a fixer upper. 1,000 oil wells, 7,000 head of cattle, 30,000 acres of crop land,  Water line from Vernon. 800,000 a year.  Remember, Alaska, Michigan, Baja California, Georgia, Sea Steading great lakes and more.  </a:t>
            </a:r>
          </a:p>
        </p:txBody>
      </p:sp>
    </p:spTree>
    <p:extLst>
      <p:ext uri="{BB962C8B-B14F-4D97-AF65-F5344CB8AC3E}">
        <p14:creationId xmlns:p14="http://schemas.microsoft.com/office/powerpoint/2010/main" val="33588272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209C63-58A7-4CBC-9020-0B181CA135F6}"/>
              </a:ext>
            </a:extLst>
          </p:cNvPr>
          <p:cNvSpPr txBox="1"/>
          <p:nvPr/>
        </p:nvSpPr>
        <p:spPr>
          <a:xfrm>
            <a:off x="828674" y="323850"/>
            <a:ext cx="10534650" cy="400110"/>
          </a:xfrm>
          <a:prstGeom prst="rect">
            <a:avLst/>
          </a:prstGeom>
          <a:noFill/>
          <a:ln w="38100">
            <a:solidFill>
              <a:schemeClr val="tx1"/>
            </a:solidFill>
          </a:ln>
        </p:spPr>
        <p:txBody>
          <a:bodyPr wrap="square" rtlCol="0">
            <a:spAutoFit/>
          </a:bodyPr>
          <a:lstStyle/>
          <a:p>
            <a:r>
              <a:rPr lang="en-US" sz="2000" dirty="0"/>
              <a:t>Pre–Apocalyptic Training and Preparation</a:t>
            </a:r>
          </a:p>
        </p:txBody>
      </p:sp>
      <p:sp>
        <p:nvSpPr>
          <p:cNvPr id="4" name="TextBox 3">
            <a:extLst>
              <a:ext uri="{FF2B5EF4-FFF2-40B4-BE49-F238E27FC236}">
                <a16:creationId xmlns:a16="http://schemas.microsoft.com/office/drawing/2014/main" id="{0700768B-A93C-45A3-8F10-68EB94DA8EF6}"/>
              </a:ext>
            </a:extLst>
          </p:cNvPr>
          <p:cNvSpPr txBox="1"/>
          <p:nvPr/>
        </p:nvSpPr>
        <p:spPr>
          <a:xfrm>
            <a:off x="828673" y="3414506"/>
            <a:ext cx="10534650" cy="400110"/>
          </a:xfrm>
          <a:prstGeom prst="rect">
            <a:avLst/>
          </a:prstGeom>
          <a:noFill/>
          <a:ln w="38100">
            <a:solidFill>
              <a:schemeClr val="tx1"/>
            </a:solidFill>
          </a:ln>
        </p:spPr>
        <p:txBody>
          <a:bodyPr wrap="square" rtlCol="0">
            <a:spAutoFit/>
          </a:bodyPr>
          <a:lstStyle/>
          <a:p>
            <a:r>
              <a:rPr lang="en-US" sz="2000" dirty="0"/>
              <a:t>Post–Apocalyptic Training and Preparation</a:t>
            </a:r>
          </a:p>
        </p:txBody>
      </p:sp>
      <p:sp>
        <p:nvSpPr>
          <p:cNvPr id="5" name="TextBox 4">
            <a:extLst>
              <a:ext uri="{FF2B5EF4-FFF2-40B4-BE49-F238E27FC236}">
                <a16:creationId xmlns:a16="http://schemas.microsoft.com/office/drawing/2014/main" id="{F04997F1-1408-412A-8F1A-E04CA811D507}"/>
              </a:ext>
            </a:extLst>
          </p:cNvPr>
          <p:cNvSpPr txBox="1"/>
          <p:nvPr/>
        </p:nvSpPr>
        <p:spPr>
          <a:xfrm>
            <a:off x="5595935" y="2776986"/>
            <a:ext cx="3868699" cy="646331"/>
          </a:xfrm>
          <a:prstGeom prst="rect">
            <a:avLst/>
          </a:prstGeom>
          <a:noFill/>
        </p:spPr>
        <p:txBody>
          <a:bodyPr wrap="square" rtlCol="0">
            <a:spAutoFit/>
          </a:bodyPr>
          <a:lstStyle/>
          <a:p>
            <a:r>
              <a:rPr lang="en-US" sz="3600" dirty="0"/>
              <a:t>VS.  (WWORL)</a:t>
            </a:r>
          </a:p>
        </p:txBody>
      </p:sp>
      <p:sp>
        <p:nvSpPr>
          <p:cNvPr id="7" name="TextBox 6">
            <a:extLst>
              <a:ext uri="{FF2B5EF4-FFF2-40B4-BE49-F238E27FC236}">
                <a16:creationId xmlns:a16="http://schemas.microsoft.com/office/drawing/2014/main" id="{E502EEAA-0109-4472-84B1-A9403CA69505}"/>
              </a:ext>
            </a:extLst>
          </p:cNvPr>
          <p:cNvSpPr txBox="1"/>
          <p:nvPr/>
        </p:nvSpPr>
        <p:spPr>
          <a:xfrm>
            <a:off x="828672" y="1100303"/>
            <a:ext cx="1090821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Obey laws &amp; city ordinances/ be the best Global Citizen</a:t>
            </a:r>
          </a:p>
          <a:p>
            <a:pPr marL="285750" indent="-285750">
              <a:buFont typeface="Arial" panose="020B0604020202020204" pitchFamily="34" charset="0"/>
              <a:buChar char="•"/>
            </a:pPr>
            <a:r>
              <a:rPr lang="en-US" dirty="0"/>
              <a:t>Training with medical, fire, gardening, weapons, metal, wood work, voting, community outreach, and international outreach</a:t>
            </a:r>
          </a:p>
          <a:p>
            <a:pPr marL="285750" indent="-285750">
              <a:buFont typeface="Arial" panose="020B0604020202020204" pitchFamily="34" charset="0"/>
              <a:buChar char="•"/>
            </a:pPr>
            <a:r>
              <a:rPr lang="en-US" dirty="0"/>
              <a:t>Green technology and make shift engineering, make shift farming, aquaponics and STEM</a:t>
            </a:r>
          </a:p>
          <a:p>
            <a:endParaRPr lang="en-US" dirty="0"/>
          </a:p>
        </p:txBody>
      </p:sp>
      <p:sp>
        <p:nvSpPr>
          <p:cNvPr id="8" name="TextBox 7">
            <a:extLst>
              <a:ext uri="{FF2B5EF4-FFF2-40B4-BE49-F238E27FC236}">
                <a16:creationId xmlns:a16="http://schemas.microsoft.com/office/drawing/2014/main" id="{30255531-7232-4641-BDC0-880358482E19}"/>
              </a:ext>
            </a:extLst>
          </p:cNvPr>
          <p:cNvSpPr txBox="1"/>
          <p:nvPr/>
        </p:nvSpPr>
        <p:spPr>
          <a:xfrm>
            <a:off x="665834" y="4280370"/>
            <a:ext cx="1013160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Political Party Pick one to represent or create (Unity)</a:t>
            </a:r>
          </a:p>
          <a:p>
            <a:pPr marL="285750" indent="-285750">
              <a:buFont typeface="Arial" panose="020B0604020202020204" pitchFamily="34" charset="0"/>
              <a:buChar char="•"/>
            </a:pPr>
            <a:r>
              <a:rPr lang="en-US" dirty="0"/>
              <a:t>Paramilitary Security &amp; Fabian strategies &amp; attrition Warfare (Militia)</a:t>
            </a:r>
          </a:p>
          <a:p>
            <a:pPr marL="285750" indent="-285750">
              <a:buFont typeface="Arial" panose="020B0604020202020204" pitchFamily="34" charset="0"/>
              <a:buChar char="•"/>
            </a:pPr>
            <a:r>
              <a:rPr lang="en-US" dirty="0"/>
              <a:t>Dual Citizenship &amp; Global Citizen (Community)</a:t>
            </a:r>
          </a:p>
          <a:p>
            <a:pPr marL="285750" indent="-285750">
              <a:buFont typeface="Arial" panose="020B0604020202020204" pitchFamily="34" charset="0"/>
              <a:buChar char="•"/>
            </a:pPr>
            <a:r>
              <a:rPr lang="en-US" dirty="0"/>
              <a:t>Currency/Bartering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5833520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9397-9F9D-4A7F-BF8D-F0A485A7CDC3}"/>
              </a:ext>
            </a:extLst>
          </p:cNvPr>
          <p:cNvSpPr>
            <a:spLocks noGrp="1"/>
          </p:cNvSpPr>
          <p:nvPr>
            <p:ph type="title"/>
          </p:nvPr>
        </p:nvSpPr>
        <p:spPr>
          <a:xfrm>
            <a:off x="9443751" y="694062"/>
            <a:ext cx="2318163" cy="1420339"/>
          </a:xfrm>
        </p:spPr>
        <p:txBody>
          <a:bodyPr>
            <a:normAutofit/>
          </a:bodyPr>
          <a:lstStyle/>
          <a:p>
            <a:pPr algn="ctr"/>
            <a:r>
              <a:rPr lang="en-US" sz="2000" dirty="0"/>
              <a:t>Training </a:t>
            </a:r>
            <a:br>
              <a:rPr lang="en-US" sz="2000" dirty="0"/>
            </a:br>
            <a:r>
              <a:rPr lang="en-US" sz="2000" dirty="0"/>
              <a:t>the next generation</a:t>
            </a:r>
          </a:p>
        </p:txBody>
      </p:sp>
      <p:sp>
        <p:nvSpPr>
          <p:cNvPr id="3" name="Content Placeholder 2">
            <a:extLst>
              <a:ext uri="{FF2B5EF4-FFF2-40B4-BE49-F238E27FC236}">
                <a16:creationId xmlns:a16="http://schemas.microsoft.com/office/drawing/2014/main" id="{436F6912-168D-451B-A063-4464DA5EBA2A}"/>
              </a:ext>
            </a:extLst>
          </p:cNvPr>
          <p:cNvSpPr>
            <a:spLocks noGrp="1"/>
          </p:cNvSpPr>
          <p:nvPr>
            <p:ph idx="1"/>
          </p:nvPr>
        </p:nvSpPr>
        <p:spPr>
          <a:xfrm>
            <a:off x="0" y="239751"/>
            <a:ext cx="3313216" cy="5697911"/>
          </a:xfrm>
        </p:spPr>
        <p:txBody>
          <a:bodyPr>
            <a:normAutofit/>
          </a:bodyPr>
          <a:lstStyle/>
          <a:p>
            <a:r>
              <a:rPr lang="en-US" dirty="0"/>
              <a:t>Pre-Apocalyptic</a:t>
            </a:r>
          </a:p>
          <a:p>
            <a:r>
              <a:rPr lang="en-US" dirty="0"/>
              <a:t>You will not react immediately, time to train</a:t>
            </a:r>
          </a:p>
          <a:p>
            <a:r>
              <a:rPr lang="en-US" dirty="0"/>
              <a:t>Post Apocalyptic</a:t>
            </a:r>
          </a:p>
          <a:p>
            <a:r>
              <a:rPr lang="en-US" dirty="0"/>
              <a:t>You don’t train, time to react, quick response</a:t>
            </a:r>
          </a:p>
          <a:p>
            <a:endParaRPr lang="en-US" dirty="0"/>
          </a:p>
          <a:p>
            <a:r>
              <a:rPr lang="en-US" dirty="0"/>
              <a:t>The minute an individual decides “ rules don’t apply to me,” problems occur. They can even be bad rules, as long as all of society is following, there is continuity.</a:t>
            </a:r>
          </a:p>
          <a:p>
            <a:endParaRPr lang="en-US" dirty="0"/>
          </a:p>
        </p:txBody>
      </p:sp>
      <p:sp>
        <p:nvSpPr>
          <p:cNvPr id="4" name="Text Placeholder 3">
            <a:extLst>
              <a:ext uri="{FF2B5EF4-FFF2-40B4-BE49-F238E27FC236}">
                <a16:creationId xmlns:a16="http://schemas.microsoft.com/office/drawing/2014/main" id="{696C751D-D907-4081-85B3-1905D1FCF22B}"/>
              </a:ext>
            </a:extLst>
          </p:cNvPr>
          <p:cNvSpPr>
            <a:spLocks noGrp="1"/>
          </p:cNvSpPr>
          <p:nvPr>
            <p:ph type="body" sz="half" idx="2"/>
          </p:nvPr>
        </p:nvSpPr>
        <p:spPr>
          <a:xfrm>
            <a:off x="9607138" y="2423160"/>
            <a:ext cx="2318162" cy="1005840"/>
          </a:xfrm>
        </p:spPr>
        <p:txBody>
          <a:bodyPr/>
          <a:lstStyle/>
          <a:p>
            <a:r>
              <a:rPr lang="en-US" dirty="0"/>
              <a:t>Businesses are helping our community and not corporate America.</a:t>
            </a:r>
          </a:p>
        </p:txBody>
      </p:sp>
      <p:pic>
        <p:nvPicPr>
          <p:cNvPr id="6" name="Picture 5">
            <a:extLst>
              <a:ext uri="{FF2B5EF4-FFF2-40B4-BE49-F238E27FC236}">
                <a16:creationId xmlns:a16="http://schemas.microsoft.com/office/drawing/2014/main" id="{B73CFB66-C151-43C4-87A4-CDE4238782B0}"/>
              </a:ext>
            </a:extLst>
          </p:cNvPr>
          <p:cNvPicPr>
            <a:picLocks noChangeAspect="1"/>
          </p:cNvPicPr>
          <p:nvPr/>
        </p:nvPicPr>
        <p:blipFill>
          <a:blip r:embed="rId2"/>
          <a:stretch>
            <a:fillRect/>
          </a:stretch>
        </p:blipFill>
        <p:spPr>
          <a:xfrm>
            <a:off x="3425192" y="0"/>
            <a:ext cx="5597155" cy="6858000"/>
          </a:xfrm>
          <a:prstGeom prst="rect">
            <a:avLst/>
          </a:prstGeom>
        </p:spPr>
      </p:pic>
    </p:spTree>
    <p:extLst>
      <p:ext uri="{BB962C8B-B14F-4D97-AF65-F5344CB8AC3E}">
        <p14:creationId xmlns:p14="http://schemas.microsoft.com/office/powerpoint/2010/main" val="127309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44F66-BC3A-47C6-BEA2-AF55F0AD36CC}"/>
              </a:ext>
            </a:extLst>
          </p:cNvPr>
          <p:cNvPicPr>
            <a:picLocks noChangeAspect="1"/>
          </p:cNvPicPr>
          <p:nvPr/>
        </p:nvPicPr>
        <p:blipFill>
          <a:blip r:embed="rId2"/>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633800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EE701-0AFD-4619-A239-437DB820FA94}"/>
              </a:ext>
            </a:extLst>
          </p:cNvPr>
          <p:cNvPicPr>
            <a:picLocks noChangeAspect="1"/>
          </p:cNvPicPr>
          <p:nvPr/>
        </p:nvPicPr>
        <p:blipFill>
          <a:blip r:embed="rId2"/>
          <a:stretch>
            <a:fillRect/>
          </a:stretch>
        </p:blipFill>
        <p:spPr>
          <a:xfrm>
            <a:off x="1228725" y="693591"/>
            <a:ext cx="9561982" cy="5373834"/>
          </a:xfrm>
          <a:prstGeom prst="rect">
            <a:avLst/>
          </a:prstGeom>
        </p:spPr>
      </p:pic>
    </p:spTree>
    <p:extLst>
      <p:ext uri="{BB962C8B-B14F-4D97-AF65-F5344CB8AC3E}">
        <p14:creationId xmlns:p14="http://schemas.microsoft.com/office/powerpoint/2010/main" val="62741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D31AAE-30FB-48D6-902C-9FD761CE5135}"/>
              </a:ext>
            </a:extLst>
          </p:cNvPr>
          <p:cNvSpPr txBox="1"/>
          <p:nvPr/>
        </p:nvSpPr>
        <p:spPr>
          <a:xfrm>
            <a:off x="203809" y="276570"/>
            <a:ext cx="4455873" cy="6053196"/>
          </a:xfrm>
          <a:prstGeom prst="rect">
            <a:avLst/>
          </a:prstGeom>
          <a:noFill/>
        </p:spPr>
        <p:txBody>
          <a:bodyPr wrap="square">
            <a:spAutoFit/>
          </a:bodyPr>
          <a:lstStyle/>
          <a:p>
            <a:pPr marL="0" marR="0">
              <a:lnSpc>
                <a:spcPct val="115000"/>
              </a:lnSpc>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now….</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 able to legally carry and own your weapons.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Complete License to Carry course (LTC).</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20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2000" b="1" u="sng"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Physical Requirements</a:t>
            </a:r>
          </a:p>
          <a:p>
            <a:pPr marL="0" marR="0">
              <a:lnSpc>
                <a:spcPct val="115000"/>
              </a:lnSpc>
              <a:spcBef>
                <a:spcPts val="0"/>
              </a:spcBef>
              <a:spcAft>
                <a:spcPts val="0"/>
              </a:spcAft>
            </a:pPr>
            <a:endParaRPr lang="en-US" b="1" u="sng"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000" b="1" u="sng"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Mental Requirements (Certifications)</a:t>
            </a:r>
          </a:p>
          <a:p>
            <a:pPr marL="0" marR="0">
              <a:lnSpc>
                <a:spcPct val="115000"/>
              </a:lnSpc>
              <a:spcBef>
                <a:spcPts val="0"/>
              </a:spcBef>
              <a:spcAft>
                <a:spcPts val="0"/>
              </a:spcAft>
            </a:pPr>
            <a:endParaRPr lang="en-US" sz="2000" b="1" u="sng"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pPr>
            <a:r>
              <a:rPr lang="en-US" sz="2000" b="1" u="sng" dirty="0">
                <a:effectLst/>
                <a:latin typeface="Arial" panose="020B0604020202020204" pitchFamily="34" charset="0"/>
                <a:ea typeface="Calibri" panose="020F0502020204030204" pitchFamily="34" charset="0"/>
                <a:cs typeface="Arial" panose="020B0604020202020204" pitchFamily="34" charset="0"/>
              </a:rPr>
              <a:t>Your Gear &amp; tools</a:t>
            </a:r>
          </a:p>
          <a:p>
            <a:pPr>
              <a:lnSpc>
                <a:spcPct val="115000"/>
              </a:lnSpc>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sz="2000" b="1" u="sng" dirty="0">
                <a:effectLst/>
                <a:latin typeface="Arial" panose="020B0604020202020204" pitchFamily="34" charset="0"/>
                <a:ea typeface="Calibri" panose="020F0502020204030204" pitchFamily="34" charset="0"/>
                <a:cs typeface="Arial" panose="020B0604020202020204" pitchFamily="34" charset="0"/>
              </a:rPr>
              <a:t>Your Personal documents/certifications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endParaRPr lang="en-US" sz="2000" b="1" u="sng"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B08A7C3-5476-4D9C-9AC1-151956FB8207}"/>
              </a:ext>
            </a:extLst>
          </p:cNvPr>
          <p:cNvPicPr>
            <a:picLocks noChangeAspect="1"/>
          </p:cNvPicPr>
          <p:nvPr/>
        </p:nvPicPr>
        <p:blipFill>
          <a:blip r:embed="rId2"/>
          <a:stretch>
            <a:fillRect/>
          </a:stretch>
        </p:blipFill>
        <p:spPr>
          <a:xfrm>
            <a:off x="4947780" y="1149761"/>
            <a:ext cx="6841992" cy="4558477"/>
          </a:xfrm>
          <a:prstGeom prst="rect">
            <a:avLst/>
          </a:prstGeom>
        </p:spPr>
      </p:pic>
    </p:spTree>
    <p:extLst>
      <p:ext uri="{BB962C8B-B14F-4D97-AF65-F5344CB8AC3E}">
        <p14:creationId xmlns:p14="http://schemas.microsoft.com/office/powerpoint/2010/main" val="2647861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9C0D8-FDE2-4CD2-B707-1BDA1C7340E6}"/>
              </a:ext>
            </a:extLst>
          </p:cNvPr>
          <p:cNvPicPr>
            <a:picLocks noChangeAspect="1"/>
          </p:cNvPicPr>
          <p:nvPr/>
        </p:nvPicPr>
        <p:blipFill>
          <a:blip r:embed="rId2"/>
          <a:stretch>
            <a:fillRect/>
          </a:stretch>
        </p:blipFill>
        <p:spPr>
          <a:xfrm>
            <a:off x="0" y="0"/>
            <a:ext cx="9939647" cy="6858000"/>
          </a:xfrm>
          <a:prstGeom prst="rect">
            <a:avLst/>
          </a:prstGeom>
        </p:spPr>
      </p:pic>
      <p:sp>
        <p:nvSpPr>
          <p:cNvPr id="2" name="TextBox 1">
            <a:extLst>
              <a:ext uri="{FF2B5EF4-FFF2-40B4-BE49-F238E27FC236}">
                <a16:creationId xmlns:a16="http://schemas.microsoft.com/office/drawing/2014/main" id="{12EC829A-FE39-4D26-9943-72E72A62EDE2}"/>
              </a:ext>
            </a:extLst>
          </p:cNvPr>
          <p:cNvSpPr txBox="1"/>
          <p:nvPr/>
        </p:nvSpPr>
        <p:spPr>
          <a:xfrm>
            <a:off x="9939647" y="344384"/>
            <a:ext cx="2054431" cy="4524315"/>
          </a:xfrm>
          <a:prstGeom prst="rect">
            <a:avLst/>
          </a:prstGeom>
          <a:noFill/>
        </p:spPr>
        <p:txBody>
          <a:bodyPr wrap="square" rtlCol="0">
            <a:spAutoFit/>
          </a:bodyPr>
          <a:lstStyle/>
          <a:p>
            <a:r>
              <a:rPr lang="en-US" dirty="0"/>
              <a:t>Color should not be used to determine friend, foe or  family. Character is the key.</a:t>
            </a:r>
          </a:p>
          <a:p>
            <a:endParaRPr lang="en-US" dirty="0"/>
          </a:p>
          <a:p>
            <a:r>
              <a:rPr lang="en-US" dirty="0"/>
              <a:t>Honor</a:t>
            </a:r>
          </a:p>
          <a:p>
            <a:r>
              <a:rPr lang="en-US" dirty="0"/>
              <a:t>Discipline</a:t>
            </a:r>
          </a:p>
          <a:p>
            <a:r>
              <a:rPr lang="en-US" dirty="0"/>
              <a:t>Unity</a:t>
            </a:r>
          </a:p>
          <a:p>
            <a:r>
              <a:rPr lang="en-US" dirty="0"/>
              <a:t>Pride</a:t>
            </a:r>
          </a:p>
          <a:p>
            <a:r>
              <a:rPr lang="en-US" dirty="0"/>
              <a:t>Planning</a:t>
            </a:r>
          </a:p>
          <a:p>
            <a:r>
              <a:rPr lang="en-US" dirty="0"/>
              <a:t>Objectives</a:t>
            </a:r>
          </a:p>
          <a:p>
            <a:r>
              <a:rPr lang="en-US" dirty="0"/>
              <a:t>Goals</a:t>
            </a:r>
          </a:p>
          <a:p>
            <a:endParaRPr lang="en-US" dirty="0"/>
          </a:p>
          <a:p>
            <a:endParaRPr lang="en-US" dirty="0"/>
          </a:p>
        </p:txBody>
      </p:sp>
    </p:spTree>
    <p:extLst>
      <p:ext uri="{BB962C8B-B14F-4D97-AF65-F5344CB8AC3E}">
        <p14:creationId xmlns:p14="http://schemas.microsoft.com/office/powerpoint/2010/main" val="3136211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ctical Defense Training">
            <a:extLst>
              <a:ext uri="{FF2B5EF4-FFF2-40B4-BE49-F238E27FC236}">
                <a16:creationId xmlns:a16="http://schemas.microsoft.com/office/drawing/2014/main" id="{704F41DB-9CFB-45C6-949B-38374E74E709}"/>
              </a:ext>
            </a:extLst>
          </p:cNvPr>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434657" y="377507"/>
            <a:ext cx="6160135" cy="4121785"/>
          </a:xfrm>
          <a:prstGeom prst="rect">
            <a:avLst/>
          </a:prstGeom>
          <a:noFill/>
          <a:ln>
            <a:noFill/>
          </a:ln>
        </p:spPr>
      </p:pic>
      <p:sp>
        <p:nvSpPr>
          <p:cNvPr id="3" name="TextBox 2">
            <a:extLst>
              <a:ext uri="{FF2B5EF4-FFF2-40B4-BE49-F238E27FC236}">
                <a16:creationId xmlns:a16="http://schemas.microsoft.com/office/drawing/2014/main" id="{F4543C02-B6DC-4ED2-98AD-0D9C46F7DD65}"/>
              </a:ext>
            </a:extLst>
          </p:cNvPr>
          <p:cNvSpPr txBox="1"/>
          <p:nvPr/>
        </p:nvSpPr>
        <p:spPr>
          <a:xfrm>
            <a:off x="714375" y="5796975"/>
            <a:ext cx="9839325" cy="584775"/>
          </a:xfrm>
          <a:prstGeom prst="rect">
            <a:avLst/>
          </a:prstGeom>
          <a:noFill/>
        </p:spPr>
        <p:txBody>
          <a:bodyPr wrap="square" rtlCol="0">
            <a:spAutoFit/>
          </a:bodyPr>
          <a:lstStyle/>
          <a:p>
            <a:r>
              <a:rPr lang="en-US" sz="3200" dirty="0"/>
              <a:t>Executive Protection Work? What’s the difference? </a:t>
            </a:r>
          </a:p>
        </p:txBody>
      </p:sp>
      <p:sp>
        <p:nvSpPr>
          <p:cNvPr id="4" name="TextBox 3">
            <a:extLst>
              <a:ext uri="{FF2B5EF4-FFF2-40B4-BE49-F238E27FC236}">
                <a16:creationId xmlns:a16="http://schemas.microsoft.com/office/drawing/2014/main" id="{66A6B914-F445-4828-847B-1A3C0E8BD8FA}"/>
              </a:ext>
            </a:extLst>
          </p:cNvPr>
          <p:cNvSpPr txBox="1"/>
          <p:nvPr/>
        </p:nvSpPr>
        <p:spPr>
          <a:xfrm>
            <a:off x="6972300" y="476250"/>
            <a:ext cx="4581525" cy="5262979"/>
          </a:xfrm>
          <a:prstGeom prst="rect">
            <a:avLst/>
          </a:prstGeom>
          <a:noFill/>
        </p:spPr>
        <p:txBody>
          <a:bodyPr wrap="square" rtlCol="0">
            <a:spAutoFit/>
          </a:bodyPr>
          <a:lstStyle/>
          <a:p>
            <a:r>
              <a:rPr lang="en-US" sz="2800" dirty="0"/>
              <a:t>Unity Resource Group</a:t>
            </a:r>
          </a:p>
          <a:p>
            <a:r>
              <a:rPr lang="en-US" sz="2800" dirty="0" err="1"/>
              <a:t>Defion</a:t>
            </a:r>
            <a:r>
              <a:rPr lang="en-US" sz="2800" dirty="0"/>
              <a:t> </a:t>
            </a:r>
            <a:r>
              <a:rPr lang="en-US" sz="2800" dirty="0" err="1"/>
              <a:t>Internacional</a:t>
            </a:r>
            <a:endParaRPr lang="en-US" sz="2800" dirty="0"/>
          </a:p>
          <a:p>
            <a:r>
              <a:rPr lang="en-US" sz="2800" dirty="0"/>
              <a:t>Triple Canopy</a:t>
            </a:r>
          </a:p>
          <a:p>
            <a:r>
              <a:rPr lang="en-US" sz="2800" dirty="0" err="1"/>
              <a:t>Dyncorp</a:t>
            </a:r>
            <a:endParaRPr lang="en-US" sz="2800" dirty="0"/>
          </a:p>
          <a:p>
            <a:r>
              <a:rPr lang="en-US" sz="2800" dirty="0"/>
              <a:t>Erinys International </a:t>
            </a:r>
          </a:p>
          <a:p>
            <a:r>
              <a:rPr lang="en-US" sz="2800" dirty="0"/>
              <a:t>G4S</a:t>
            </a:r>
          </a:p>
          <a:p>
            <a:r>
              <a:rPr lang="en-US" sz="2800" dirty="0" err="1"/>
              <a:t>Academi</a:t>
            </a:r>
            <a:endParaRPr lang="en-US" sz="2800" dirty="0"/>
          </a:p>
          <a:p>
            <a:r>
              <a:rPr lang="en-US" sz="2800" dirty="0" err="1"/>
              <a:t>BlackWater</a:t>
            </a:r>
            <a:endParaRPr lang="en-US" sz="2800" dirty="0"/>
          </a:p>
          <a:p>
            <a:r>
              <a:rPr lang="en-US" sz="2800" dirty="0"/>
              <a:t>AS Solutions</a:t>
            </a:r>
          </a:p>
          <a:p>
            <a:r>
              <a:rPr lang="en-US" sz="2800" dirty="0"/>
              <a:t>Gabon de </a:t>
            </a:r>
            <a:r>
              <a:rPr lang="en-US" sz="2800" dirty="0" err="1"/>
              <a:t>Beckers</a:t>
            </a:r>
            <a:endParaRPr lang="en-US" sz="2800" dirty="0"/>
          </a:p>
          <a:p>
            <a:endParaRPr lang="en-US" sz="2800" dirty="0"/>
          </a:p>
          <a:p>
            <a:r>
              <a:rPr lang="en-US" sz="2800" dirty="0"/>
              <a:t>Mega Churches?</a:t>
            </a:r>
          </a:p>
        </p:txBody>
      </p:sp>
    </p:spTree>
    <p:extLst>
      <p:ext uri="{BB962C8B-B14F-4D97-AF65-F5344CB8AC3E}">
        <p14:creationId xmlns:p14="http://schemas.microsoft.com/office/powerpoint/2010/main" val="5921473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6A3A-051C-49B6-97FD-BAD3F14826AF}"/>
              </a:ext>
            </a:extLst>
          </p:cNvPr>
          <p:cNvSpPr>
            <a:spLocks noGrp="1"/>
          </p:cNvSpPr>
          <p:nvPr>
            <p:ph type="title"/>
          </p:nvPr>
        </p:nvSpPr>
        <p:spPr/>
        <p:txBody>
          <a:bodyPr/>
          <a:lstStyle/>
          <a:p>
            <a:r>
              <a:rPr lang="en-US" dirty="0"/>
              <a:t>By comparison</a:t>
            </a:r>
          </a:p>
        </p:txBody>
      </p:sp>
      <p:sp>
        <p:nvSpPr>
          <p:cNvPr id="3" name="Text Placeholder 2">
            <a:extLst>
              <a:ext uri="{FF2B5EF4-FFF2-40B4-BE49-F238E27FC236}">
                <a16:creationId xmlns:a16="http://schemas.microsoft.com/office/drawing/2014/main" id="{2366C5BD-89C9-4691-AAC3-BB3B023EABAA}"/>
              </a:ext>
            </a:extLst>
          </p:cNvPr>
          <p:cNvSpPr>
            <a:spLocks noGrp="1"/>
          </p:cNvSpPr>
          <p:nvPr>
            <p:ph type="body" idx="1"/>
          </p:nvPr>
        </p:nvSpPr>
        <p:spPr/>
        <p:txBody>
          <a:bodyPr>
            <a:normAutofit fontScale="25000" lnSpcReduction="20000"/>
          </a:bodyPr>
          <a:lstStyle/>
          <a:p>
            <a:endParaRPr lang="en-US" dirty="0"/>
          </a:p>
          <a:p>
            <a:pPr algn="ctr"/>
            <a:endParaRPr lang="en-US" sz="4200" dirty="0">
              <a:latin typeface="Arial" panose="020B0604020202020204" pitchFamily="34" charset="0"/>
              <a:cs typeface="Arial" panose="020B0604020202020204" pitchFamily="34" charset="0"/>
            </a:endParaRPr>
          </a:p>
          <a:p>
            <a:pPr algn="ctr"/>
            <a:r>
              <a:rPr lang="en-US" sz="16000" dirty="0">
                <a:latin typeface="Arial" panose="020B0604020202020204" pitchFamily="34" charset="0"/>
                <a:cs typeface="Arial" panose="020B0604020202020204" pitchFamily="34" charset="0"/>
              </a:rPr>
              <a:t>Paramilitary</a:t>
            </a:r>
          </a:p>
          <a:p>
            <a:endParaRPr lang="en-US" dirty="0"/>
          </a:p>
        </p:txBody>
      </p:sp>
      <p:sp>
        <p:nvSpPr>
          <p:cNvPr id="4" name="Content Placeholder 3">
            <a:extLst>
              <a:ext uri="{FF2B5EF4-FFF2-40B4-BE49-F238E27FC236}">
                <a16:creationId xmlns:a16="http://schemas.microsoft.com/office/drawing/2014/main" id="{4F977E8F-49A7-4684-BA76-2DA0159A38B0}"/>
              </a:ext>
            </a:extLst>
          </p:cNvPr>
          <p:cNvSpPr>
            <a:spLocks noGrp="1"/>
          </p:cNvSpPr>
          <p:nvPr>
            <p:ph sz="half" idx="2"/>
          </p:nvPr>
        </p:nvSpPr>
        <p:spPr/>
        <p:txBody>
          <a:bodyPr>
            <a:normAutofit fontScale="85000" lnSpcReduction="10000"/>
          </a:bodyPr>
          <a:lstStyle/>
          <a:p>
            <a:r>
              <a:rPr lang="en-US" dirty="0"/>
              <a:t>Employment	</a:t>
            </a:r>
          </a:p>
          <a:p>
            <a:r>
              <a:rPr lang="en-US" dirty="0"/>
              <a:t>Licensed &amp; certified</a:t>
            </a:r>
          </a:p>
          <a:p>
            <a:r>
              <a:rPr lang="en-US" dirty="0"/>
              <a:t>Insured</a:t>
            </a:r>
          </a:p>
          <a:p>
            <a:r>
              <a:rPr lang="en-US" dirty="0"/>
              <a:t>Contracts from Government, private sector</a:t>
            </a:r>
          </a:p>
          <a:p>
            <a:r>
              <a:rPr lang="en-US" dirty="0"/>
              <a:t>Mission (various)</a:t>
            </a:r>
          </a:p>
          <a:p>
            <a:r>
              <a:rPr lang="en-US" dirty="0"/>
              <a:t>Equipment &amp; weapons  (assigned/purchased)</a:t>
            </a:r>
          </a:p>
          <a:p>
            <a:r>
              <a:rPr lang="en-US" dirty="0"/>
              <a:t>Others? </a:t>
            </a:r>
          </a:p>
          <a:p>
            <a:r>
              <a:rPr lang="en-US" dirty="0"/>
              <a:t>Paramilitary Army (360,000 global company)</a:t>
            </a:r>
          </a:p>
        </p:txBody>
      </p:sp>
      <p:sp>
        <p:nvSpPr>
          <p:cNvPr id="5" name="Text Placeholder 4">
            <a:extLst>
              <a:ext uri="{FF2B5EF4-FFF2-40B4-BE49-F238E27FC236}">
                <a16:creationId xmlns:a16="http://schemas.microsoft.com/office/drawing/2014/main" id="{2D2731EF-22EE-4742-95A8-79C037AB5909}"/>
              </a:ext>
            </a:extLst>
          </p:cNvPr>
          <p:cNvSpPr>
            <a:spLocks noGrp="1"/>
          </p:cNvSpPr>
          <p:nvPr>
            <p:ph type="body" sz="quarter" idx="3"/>
          </p:nvPr>
        </p:nvSpPr>
        <p:spPr/>
        <p:txBody>
          <a:bodyPr>
            <a:normAutofit fontScale="25000" lnSpcReduction="20000"/>
          </a:bodyPr>
          <a:lstStyle/>
          <a:p>
            <a:pPr algn="ctr"/>
            <a:endParaRPr lang="en-US" sz="4000" dirty="0">
              <a:latin typeface="Arial" panose="020B0604020202020204" pitchFamily="34" charset="0"/>
              <a:cs typeface="Arial" panose="020B0604020202020204" pitchFamily="34" charset="0"/>
            </a:endParaRPr>
          </a:p>
          <a:p>
            <a:pPr algn="ctr"/>
            <a:r>
              <a:rPr lang="en-US" sz="16000" dirty="0">
                <a:latin typeface="Arial" panose="020B0604020202020204" pitchFamily="34" charset="0"/>
                <a:cs typeface="Arial" panose="020B0604020202020204" pitchFamily="34" charset="0"/>
              </a:rPr>
              <a:t>Militia</a:t>
            </a:r>
          </a:p>
        </p:txBody>
      </p:sp>
      <p:sp>
        <p:nvSpPr>
          <p:cNvPr id="6" name="Content Placeholder 5">
            <a:extLst>
              <a:ext uri="{FF2B5EF4-FFF2-40B4-BE49-F238E27FC236}">
                <a16:creationId xmlns:a16="http://schemas.microsoft.com/office/drawing/2014/main" id="{24670B12-31A7-4043-B8F0-25AA52F76352}"/>
              </a:ext>
            </a:extLst>
          </p:cNvPr>
          <p:cNvSpPr>
            <a:spLocks noGrp="1"/>
          </p:cNvSpPr>
          <p:nvPr>
            <p:ph sz="quarter" idx="4"/>
          </p:nvPr>
        </p:nvSpPr>
        <p:spPr/>
        <p:txBody>
          <a:bodyPr>
            <a:normAutofit fontScale="85000" lnSpcReduction="10000"/>
          </a:bodyPr>
          <a:lstStyle/>
          <a:p>
            <a:r>
              <a:rPr lang="en-US" dirty="0"/>
              <a:t>Unemployment</a:t>
            </a:r>
          </a:p>
          <a:p>
            <a:r>
              <a:rPr lang="en-US" dirty="0"/>
              <a:t>Civilian</a:t>
            </a:r>
          </a:p>
          <a:p>
            <a:r>
              <a:rPr lang="en-US" dirty="0"/>
              <a:t>Volunteer security/protests</a:t>
            </a:r>
          </a:p>
          <a:p>
            <a:r>
              <a:rPr lang="en-US" dirty="0"/>
              <a:t>Mission (various)</a:t>
            </a:r>
          </a:p>
          <a:p>
            <a:r>
              <a:rPr lang="en-US" dirty="0"/>
              <a:t>Equipment &amp; weapons ( self assigned/purchased)</a:t>
            </a:r>
          </a:p>
          <a:p>
            <a:r>
              <a:rPr lang="en-US" dirty="0"/>
              <a:t>Others?</a:t>
            </a:r>
          </a:p>
          <a:p>
            <a:r>
              <a:rPr lang="en-US" dirty="0"/>
              <a:t>700, 800? Security Rescue Teams</a:t>
            </a:r>
          </a:p>
        </p:txBody>
      </p:sp>
    </p:spTree>
    <p:extLst>
      <p:ext uri="{BB962C8B-B14F-4D97-AF65-F5344CB8AC3E}">
        <p14:creationId xmlns:p14="http://schemas.microsoft.com/office/powerpoint/2010/main" val="2599531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3464E74-B9C9-409D-A2D9-2C968AB8E36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51">
            <a:extLst>
              <a:ext uri="{FF2B5EF4-FFF2-40B4-BE49-F238E27FC236}">
                <a16:creationId xmlns:a16="http://schemas.microsoft.com/office/drawing/2014/main" id="{A2B059AB-AE3C-44E1-81BF-793AD5B54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238875" cy="6238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98DF906-92ED-40F9-986A-3425CEBFD582}"/>
              </a:ext>
            </a:extLst>
          </p:cNvPr>
          <p:cNvSpPr>
            <a:spLocks noChangeArrowheads="1"/>
          </p:cNvSpPr>
          <p:nvPr/>
        </p:nvSpPr>
        <p:spPr bwMode="auto">
          <a:xfrm>
            <a:off x="6238874" y="1764180"/>
            <a:ext cx="49053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22222"/>
                </a:solidFill>
                <a:effectLst/>
                <a:latin typeface="Calibri" panose="020F0502020204030204" pitchFamily="34" charset="0"/>
                <a:ea typeface="Times New Roman" panose="02020603050405020304" pitchFamily="18" charset="0"/>
                <a:cs typeface="Arial" panose="020B0604020202020204" pitchFamily="34" charset="0"/>
              </a:rPr>
              <a:t>“</a:t>
            </a:r>
            <a:r>
              <a:rPr kumimoji="0" lang="en-US" altLang="en-US" sz="2400" b="0" i="1"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It is not light we need, but fire</a:t>
            </a:r>
            <a:r>
              <a:rPr kumimoji="0" lang="en-US" altLang="en-US" sz="2400" b="0" i="1" u="none" strike="noStrike" cap="none" normalizeH="0" baseline="0" dirty="0">
                <a:ln>
                  <a:noFill/>
                </a:ln>
                <a:solidFill>
                  <a:srgbClr val="222222"/>
                </a:solidFill>
                <a:effectLst/>
                <a:latin typeface="Calibri" panose="020F0502020204030204" pitchFamily="34" charset="0"/>
                <a:ea typeface="Times New Roman" panose="02020603050405020304" pitchFamily="18"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not the gentle shower, but thunder.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 We need the storm, the whirlwind, and the earthquake.</a:t>
            </a:r>
            <a:r>
              <a:rPr kumimoji="0" lang="en-US" altLang="en-US" sz="2400" b="0" i="0" u="none" strike="noStrike" cap="none" normalizeH="0" baseline="0" dirty="0">
                <a:ln>
                  <a:noFill/>
                </a:ln>
                <a:solidFill>
                  <a:srgbClr val="222222"/>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Frederick Douglass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2402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067" y="228600"/>
            <a:ext cx="4222383" cy="629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0012A693-C1E9-4E6A-BB11-D46EB9C940C1}"/>
              </a:ext>
            </a:extLst>
          </p:cNvPr>
          <p:cNvSpPr txBox="1"/>
          <p:nvPr/>
        </p:nvSpPr>
        <p:spPr>
          <a:xfrm>
            <a:off x="447675" y="552450"/>
            <a:ext cx="3371850" cy="4801314"/>
          </a:xfrm>
          <a:prstGeom prst="rect">
            <a:avLst/>
          </a:prstGeom>
          <a:noFill/>
        </p:spPr>
        <p:txBody>
          <a:bodyPr wrap="square" rtlCol="0">
            <a:spAutoFit/>
          </a:bodyPr>
          <a:lstStyle/>
          <a:p>
            <a:pPr algn="ctr"/>
            <a:r>
              <a:rPr lang="en-US" sz="3600" b="1" dirty="0"/>
              <a:t>Build Brand Equity</a:t>
            </a:r>
          </a:p>
          <a:p>
            <a:pPr algn="ctr"/>
            <a:endParaRPr lang="en-US" sz="3600" dirty="0"/>
          </a:p>
          <a:p>
            <a:pPr algn="ctr"/>
            <a:r>
              <a:rPr lang="en-US" sz="3600" dirty="0"/>
              <a:t>Who we are</a:t>
            </a:r>
          </a:p>
          <a:p>
            <a:pPr algn="ctr"/>
            <a:endParaRPr lang="en-US" sz="3600" dirty="0"/>
          </a:p>
          <a:p>
            <a:pPr algn="ctr"/>
            <a:r>
              <a:rPr lang="en-US" sz="3600" dirty="0"/>
              <a:t>What we do</a:t>
            </a:r>
          </a:p>
          <a:p>
            <a:pPr algn="ctr"/>
            <a:endParaRPr lang="en-US" sz="3600" dirty="0"/>
          </a:p>
          <a:p>
            <a:pPr algn="ctr"/>
            <a:r>
              <a:rPr lang="en-US" sz="3600" dirty="0"/>
              <a:t>Why we exist</a:t>
            </a:r>
          </a:p>
          <a:p>
            <a:endParaRPr lang="en-US" dirty="0"/>
          </a:p>
        </p:txBody>
      </p:sp>
      <p:sp>
        <p:nvSpPr>
          <p:cNvPr id="3" name="TextBox 2">
            <a:extLst>
              <a:ext uri="{FF2B5EF4-FFF2-40B4-BE49-F238E27FC236}">
                <a16:creationId xmlns:a16="http://schemas.microsoft.com/office/drawing/2014/main" id="{C1542216-C34D-4F4A-BA51-36B5D2A3896E}"/>
              </a:ext>
            </a:extLst>
          </p:cNvPr>
          <p:cNvSpPr txBox="1"/>
          <p:nvPr/>
        </p:nvSpPr>
        <p:spPr>
          <a:xfrm>
            <a:off x="8302992" y="228600"/>
            <a:ext cx="3365133" cy="5909310"/>
          </a:xfrm>
          <a:prstGeom prst="rect">
            <a:avLst/>
          </a:prstGeom>
          <a:noFill/>
        </p:spPr>
        <p:txBody>
          <a:bodyPr wrap="square" rtlCol="0">
            <a:spAutoFit/>
          </a:bodyPr>
          <a:lstStyle/>
          <a:p>
            <a:r>
              <a:rPr lang="en-US" sz="4000" dirty="0"/>
              <a:t>Permits</a:t>
            </a:r>
          </a:p>
          <a:p>
            <a:endParaRPr lang="en-US" sz="4000" dirty="0"/>
          </a:p>
          <a:p>
            <a:r>
              <a:rPr lang="en-US" sz="4000" dirty="0"/>
              <a:t>Insurance</a:t>
            </a:r>
          </a:p>
          <a:p>
            <a:endParaRPr lang="en-US" sz="4000" dirty="0"/>
          </a:p>
          <a:p>
            <a:r>
              <a:rPr lang="en-US" sz="4000" dirty="0"/>
              <a:t>Licenses</a:t>
            </a:r>
          </a:p>
          <a:p>
            <a:r>
              <a:rPr lang="en-US" sz="4000" dirty="0"/>
              <a:t>__________</a:t>
            </a:r>
          </a:p>
          <a:p>
            <a:r>
              <a:rPr lang="en-US" sz="2000" dirty="0"/>
              <a:t>Million dollar contracts</a:t>
            </a:r>
          </a:p>
          <a:p>
            <a:r>
              <a:rPr lang="en-US" sz="2000" dirty="0"/>
              <a:t>Security</a:t>
            </a:r>
          </a:p>
          <a:p>
            <a:endParaRPr lang="en-US" sz="2000" dirty="0"/>
          </a:p>
          <a:p>
            <a:r>
              <a:rPr lang="en-US" sz="2000" dirty="0"/>
              <a:t>Community/Global</a:t>
            </a:r>
          </a:p>
          <a:p>
            <a:endParaRPr lang="en-US" sz="2000" dirty="0"/>
          </a:p>
          <a:p>
            <a:r>
              <a:rPr lang="en-US" sz="2000" dirty="0"/>
              <a:t>Committed to YOUR needs</a:t>
            </a:r>
          </a:p>
          <a:p>
            <a:endParaRPr lang="en-US" dirty="0"/>
          </a:p>
        </p:txBody>
      </p:sp>
    </p:spTree>
    <p:extLst>
      <p:ext uri="{BB962C8B-B14F-4D97-AF65-F5344CB8AC3E}">
        <p14:creationId xmlns:p14="http://schemas.microsoft.com/office/powerpoint/2010/main" val="485533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86D3E4-57E7-4283-8277-15BA9BC9683A}"/>
              </a:ext>
            </a:extLst>
          </p:cNvPr>
          <p:cNvPicPr/>
          <p:nvPr/>
        </p:nvPicPr>
        <p:blipFill>
          <a:blip r:embed="rId2">
            <a:extLst>
              <a:ext uri="{28A0092B-C50C-407E-A947-70E740481C1C}">
                <a14:useLocalDpi xmlns:a14="http://schemas.microsoft.com/office/drawing/2010/main" val="0"/>
              </a:ext>
            </a:extLst>
          </a:blip>
          <a:stretch>
            <a:fillRect/>
          </a:stretch>
        </p:blipFill>
        <p:spPr>
          <a:xfrm>
            <a:off x="-1" y="0"/>
            <a:ext cx="7033201" cy="6878399"/>
          </a:xfrm>
          <a:prstGeom prst="rect">
            <a:avLst/>
          </a:prstGeom>
        </p:spPr>
      </p:pic>
      <p:pic>
        <p:nvPicPr>
          <p:cNvPr id="4" name="Picture 3">
            <a:extLst>
              <a:ext uri="{FF2B5EF4-FFF2-40B4-BE49-F238E27FC236}">
                <a16:creationId xmlns:a16="http://schemas.microsoft.com/office/drawing/2014/main" id="{94992DD5-4AB3-49C9-8CB5-99785E49AA96}"/>
              </a:ext>
            </a:extLst>
          </p:cNvPr>
          <p:cNvPicPr>
            <a:picLocks noChangeAspect="1"/>
          </p:cNvPicPr>
          <p:nvPr/>
        </p:nvPicPr>
        <p:blipFill>
          <a:blip r:embed="rId3"/>
          <a:stretch>
            <a:fillRect/>
          </a:stretch>
        </p:blipFill>
        <p:spPr>
          <a:xfrm>
            <a:off x="7033201" y="-20399"/>
            <a:ext cx="5158799" cy="6878399"/>
          </a:xfrm>
          <a:prstGeom prst="rect">
            <a:avLst/>
          </a:prstGeom>
        </p:spPr>
      </p:pic>
    </p:spTree>
    <p:extLst>
      <p:ext uri="{BB962C8B-B14F-4D97-AF65-F5344CB8AC3E}">
        <p14:creationId xmlns:p14="http://schemas.microsoft.com/office/powerpoint/2010/main" val="3322948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69D186-B63B-4153-A6DC-777713E57E8D}"/>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5715000" cy="6858000"/>
          </a:xfrm>
          <a:prstGeom prst="rect">
            <a:avLst/>
          </a:prstGeom>
        </p:spPr>
      </p:pic>
      <p:sp>
        <p:nvSpPr>
          <p:cNvPr id="3" name="TextBox 2"/>
          <p:cNvSpPr txBox="1"/>
          <p:nvPr/>
        </p:nvSpPr>
        <p:spPr>
          <a:xfrm>
            <a:off x="6586538" y="500063"/>
            <a:ext cx="4886325" cy="3970318"/>
          </a:xfrm>
          <a:prstGeom prst="rect">
            <a:avLst/>
          </a:prstGeom>
          <a:noFill/>
        </p:spPr>
        <p:txBody>
          <a:bodyPr wrap="square" rtlCol="0">
            <a:spAutoFit/>
          </a:bodyPr>
          <a:lstStyle/>
          <a:p>
            <a:r>
              <a:rPr lang="en-US" dirty="0"/>
              <a:t>Bar B Q</a:t>
            </a:r>
          </a:p>
          <a:p>
            <a:r>
              <a:rPr lang="en-US" dirty="0"/>
              <a:t>Cooking by Camp Fire</a:t>
            </a:r>
          </a:p>
          <a:p>
            <a:r>
              <a:rPr lang="en-US" dirty="0"/>
              <a:t>Electronics</a:t>
            </a:r>
          </a:p>
          <a:p>
            <a:r>
              <a:rPr lang="en-US" dirty="0"/>
              <a:t>Map Reading</a:t>
            </a:r>
          </a:p>
          <a:p>
            <a:r>
              <a:rPr lang="en-US" dirty="0"/>
              <a:t>Compass</a:t>
            </a:r>
          </a:p>
          <a:p>
            <a:r>
              <a:rPr lang="en-US" dirty="0"/>
              <a:t>Sharp edge weapons</a:t>
            </a:r>
          </a:p>
          <a:p>
            <a:r>
              <a:rPr lang="en-US" dirty="0"/>
              <a:t>Firearms</a:t>
            </a:r>
          </a:p>
          <a:p>
            <a:r>
              <a:rPr lang="en-US" dirty="0"/>
              <a:t>Chemistry</a:t>
            </a:r>
          </a:p>
          <a:p>
            <a:r>
              <a:rPr lang="en-US" dirty="0"/>
              <a:t>Gardening</a:t>
            </a:r>
          </a:p>
          <a:p>
            <a:r>
              <a:rPr lang="en-US" dirty="0"/>
              <a:t>First Aid</a:t>
            </a:r>
          </a:p>
          <a:p>
            <a:r>
              <a:rPr lang="en-US" dirty="0"/>
              <a:t>Telephony</a:t>
            </a:r>
          </a:p>
          <a:p>
            <a:r>
              <a:rPr lang="en-US" dirty="0"/>
              <a:t>Boating</a:t>
            </a:r>
          </a:p>
          <a:p>
            <a:endParaRPr lang="en-US" dirty="0"/>
          </a:p>
          <a:p>
            <a:endParaRPr lang="en-US" dirty="0"/>
          </a:p>
        </p:txBody>
      </p:sp>
    </p:spTree>
    <p:extLst>
      <p:ext uri="{BB962C8B-B14F-4D97-AF65-F5344CB8AC3E}">
        <p14:creationId xmlns:p14="http://schemas.microsoft.com/office/powerpoint/2010/main" val="334583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1ADE-6F7F-4C46-BC65-5C80625803F9}"/>
              </a:ext>
            </a:extLst>
          </p:cNvPr>
          <p:cNvSpPr>
            <a:spLocks noGrp="1"/>
          </p:cNvSpPr>
          <p:nvPr>
            <p:ph type="ctrTitle"/>
          </p:nvPr>
        </p:nvSpPr>
        <p:spPr/>
        <p:txBody>
          <a:bodyPr/>
          <a:lstStyle/>
          <a:p>
            <a:pPr algn="ctr"/>
            <a:b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b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improvement,  DMPs, S.A.N.E.,  Settlements  &amp;  Nation building.</a:t>
            </a:r>
            <a:br>
              <a:rPr lang="en-US" sz="80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698C5CF4-A432-48A3-A673-A3E2D54FBC6F}"/>
              </a:ext>
            </a:extLst>
          </p:cNvPr>
          <p:cNvSpPr>
            <a:spLocks noGrp="1"/>
          </p:cNvSpPr>
          <p:nvPr>
            <p:ph type="subTitle" idx="1"/>
          </p:nvPr>
        </p:nvSpPr>
        <p:spPr>
          <a:xfrm>
            <a:off x="834087" y="5304212"/>
            <a:ext cx="10401905" cy="1069848"/>
          </a:xfrm>
        </p:spPr>
        <p:txBody>
          <a:bodyPr>
            <a:normAutofit fontScale="92500" lnSpcReduction="10000"/>
          </a:bodyPr>
          <a:lstStyle/>
          <a:p>
            <a:r>
              <a:rPr kumimoji="0" lang="en-US" altLang="en-US" sz="4000" b="0" i="0"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South American, African, Networked Economics (S.A.A.N.E.)  </a:t>
            </a:r>
            <a:r>
              <a:rPr lang="en-US" sz="4000" dirty="0">
                <a:latin typeface="Arial" panose="020B0604020202020204" pitchFamily="34" charset="0"/>
                <a:cs typeface="Arial" panose="020B0604020202020204" pitchFamily="34" charset="0"/>
              </a:rPr>
              <a:t>The need for protection? </a:t>
            </a:r>
          </a:p>
        </p:txBody>
      </p:sp>
    </p:spTree>
    <p:extLst>
      <p:ext uri="{BB962C8B-B14F-4D97-AF65-F5344CB8AC3E}">
        <p14:creationId xmlns:p14="http://schemas.microsoft.com/office/powerpoint/2010/main" val="2280849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F568B2-DF0A-4FB9-992B-6940A811C313}"/>
              </a:ext>
            </a:extLst>
          </p:cNvPr>
          <p:cNvSpPr txBox="1"/>
          <p:nvPr/>
        </p:nvSpPr>
        <p:spPr>
          <a:xfrm>
            <a:off x="600076" y="333375"/>
            <a:ext cx="3695700" cy="369332"/>
          </a:xfrm>
          <a:prstGeom prst="rect">
            <a:avLst/>
          </a:prstGeom>
          <a:noFill/>
        </p:spPr>
        <p:txBody>
          <a:bodyPr wrap="square" rtlCol="0">
            <a:spAutoFit/>
          </a:bodyPr>
          <a:lstStyle/>
          <a:p>
            <a:r>
              <a:rPr lang="en-US" dirty="0"/>
              <a:t>A militia with 10 Acres of land</a:t>
            </a:r>
          </a:p>
        </p:txBody>
      </p:sp>
      <p:pic>
        <p:nvPicPr>
          <p:cNvPr id="4" name="Picture 3">
            <a:extLst>
              <a:ext uri="{FF2B5EF4-FFF2-40B4-BE49-F238E27FC236}">
                <a16:creationId xmlns:a16="http://schemas.microsoft.com/office/drawing/2014/main" id="{E77AF92C-40A9-4C2A-BCFD-B29F3C075B7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09825" y="971550"/>
            <a:ext cx="7620000" cy="5224464"/>
          </a:xfrm>
          <a:prstGeom prst="rect">
            <a:avLst/>
          </a:prstGeom>
        </p:spPr>
      </p:pic>
    </p:spTree>
    <p:extLst>
      <p:ext uri="{BB962C8B-B14F-4D97-AF65-F5344CB8AC3E}">
        <p14:creationId xmlns:p14="http://schemas.microsoft.com/office/powerpoint/2010/main" val="1425333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1C10FB-0F46-46D5-844A-D68B4339C2AA}"/>
              </a:ext>
            </a:extLst>
          </p:cNvPr>
          <p:cNvPicPr/>
          <p:nvPr/>
        </p:nvPicPr>
        <p:blipFill>
          <a:blip r:embed="rId2">
            <a:extLst>
              <a:ext uri="{28A0092B-C50C-407E-A947-70E740481C1C}">
                <a14:useLocalDpi xmlns:a14="http://schemas.microsoft.com/office/drawing/2010/main" val="0"/>
              </a:ext>
            </a:extLst>
          </a:blip>
          <a:stretch>
            <a:fillRect/>
          </a:stretch>
        </p:blipFill>
        <p:spPr>
          <a:xfrm>
            <a:off x="0" y="939452"/>
            <a:ext cx="8947785" cy="5918548"/>
          </a:xfrm>
          <a:prstGeom prst="rect">
            <a:avLst/>
          </a:prstGeom>
        </p:spPr>
      </p:pic>
      <p:sp>
        <p:nvSpPr>
          <p:cNvPr id="3" name="TextBox 2">
            <a:extLst>
              <a:ext uri="{FF2B5EF4-FFF2-40B4-BE49-F238E27FC236}">
                <a16:creationId xmlns:a16="http://schemas.microsoft.com/office/drawing/2014/main" id="{1B36A55C-1B48-4682-AC9A-89ACB22265B9}"/>
              </a:ext>
            </a:extLst>
          </p:cNvPr>
          <p:cNvSpPr txBox="1"/>
          <p:nvPr/>
        </p:nvSpPr>
        <p:spPr>
          <a:xfrm>
            <a:off x="600076" y="333375"/>
            <a:ext cx="3695700" cy="369332"/>
          </a:xfrm>
          <a:prstGeom prst="rect">
            <a:avLst/>
          </a:prstGeom>
          <a:noFill/>
        </p:spPr>
        <p:txBody>
          <a:bodyPr wrap="square" rtlCol="0">
            <a:spAutoFit/>
          </a:bodyPr>
          <a:lstStyle/>
          <a:p>
            <a:r>
              <a:rPr lang="en-US" dirty="0"/>
              <a:t>A militia with 100 Acres of land</a:t>
            </a:r>
          </a:p>
        </p:txBody>
      </p:sp>
      <p:sp>
        <p:nvSpPr>
          <p:cNvPr id="4" name="Text Box 2">
            <a:extLst>
              <a:ext uri="{FF2B5EF4-FFF2-40B4-BE49-F238E27FC236}">
                <a16:creationId xmlns:a16="http://schemas.microsoft.com/office/drawing/2014/main" id="{C25C51DD-9FB2-4B5B-90DD-131466A280E0}"/>
              </a:ext>
            </a:extLst>
          </p:cNvPr>
          <p:cNvSpPr txBox="1">
            <a:spLocks noChangeArrowheads="1"/>
          </p:cNvSpPr>
          <p:nvPr/>
        </p:nvSpPr>
        <p:spPr bwMode="auto">
          <a:xfrm>
            <a:off x="8947785" y="0"/>
            <a:ext cx="3244215" cy="36045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2400" b="1" dirty="0">
                <a:effectLst/>
                <a:latin typeface="Arial" panose="020B0604020202020204" pitchFamily="34" charset="0"/>
                <a:ea typeface="Calibri" panose="020F0502020204030204" pitchFamily="34" charset="0"/>
                <a:cs typeface="Arial" panose="020B0604020202020204" pitchFamily="34" charset="0"/>
              </a:rPr>
              <a:t>Knowledge Nugget!</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1000"/>
              </a:spcAft>
            </a:pPr>
            <a:r>
              <a:rPr lang="en-US" sz="2400" dirty="0">
                <a:effectLst/>
                <a:latin typeface="Arial" panose="020B0604020202020204" pitchFamily="34" charset="0"/>
                <a:ea typeface="Calibri" panose="020F0502020204030204" pitchFamily="34" charset="0"/>
                <a:cs typeface="Arial" panose="020B0604020202020204" pitchFamily="34" charset="0"/>
              </a:rPr>
              <a:t>Remember the movie 2012? When a real disaster comes, it is the people (lives) that are important.</a:t>
            </a:r>
          </a:p>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763542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BC9604-C925-4C77-8F2F-97164BCAE6B8}"/>
              </a:ext>
            </a:extLst>
          </p:cNvPr>
          <p:cNvSpPr txBox="1"/>
          <p:nvPr/>
        </p:nvSpPr>
        <p:spPr>
          <a:xfrm>
            <a:off x="600076" y="333375"/>
            <a:ext cx="4467224" cy="369332"/>
          </a:xfrm>
          <a:prstGeom prst="rect">
            <a:avLst/>
          </a:prstGeom>
          <a:noFill/>
        </p:spPr>
        <p:txBody>
          <a:bodyPr wrap="square" rtlCol="0">
            <a:spAutoFit/>
          </a:bodyPr>
          <a:lstStyle/>
          <a:p>
            <a:r>
              <a:rPr lang="en-US" dirty="0"/>
              <a:t>A militia with 10,000 acres of land</a:t>
            </a:r>
          </a:p>
        </p:txBody>
      </p:sp>
      <p:sp>
        <p:nvSpPr>
          <p:cNvPr id="4" name="TextBox 3">
            <a:extLst>
              <a:ext uri="{FF2B5EF4-FFF2-40B4-BE49-F238E27FC236}">
                <a16:creationId xmlns:a16="http://schemas.microsoft.com/office/drawing/2014/main" id="{436F5BA5-BD5A-405D-AABE-46CE41E72BC9}"/>
              </a:ext>
            </a:extLst>
          </p:cNvPr>
          <p:cNvSpPr txBox="1"/>
          <p:nvPr/>
        </p:nvSpPr>
        <p:spPr>
          <a:xfrm>
            <a:off x="161403" y="907574"/>
            <a:ext cx="4467224" cy="5617051"/>
          </a:xfrm>
          <a:prstGeom prst="rect">
            <a:avLst/>
          </a:prstGeom>
          <a:noFill/>
        </p:spPr>
        <p:txBody>
          <a:bodyPr wrap="square" rtlCol="0">
            <a:spAutoFit/>
          </a:bodyPr>
          <a:lstStyle/>
          <a:p>
            <a:pPr marL="0" marR="0" algn="ctr">
              <a:lnSpc>
                <a:spcPct val="115000"/>
              </a:lnSpc>
              <a:spcBef>
                <a:spcPts val="0"/>
              </a:spcBef>
              <a:spcAft>
                <a:spcPts val="10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u="sng" dirty="0">
                <a:effectLst/>
                <a:latin typeface="Arial" panose="020B0604020202020204" pitchFamily="34" charset="0"/>
                <a:ea typeface="Calibri" panose="020F0502020204030204" pitchFamily="34" charset="0"/>
                <a:cs typeface="Arial" panose="020B0604020202020204" pitchFamily="34" charset="0"/>
              </a:rPr>
              <a:t>Locations and Properties of the Militia</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Mission Control</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Firing Range (Outdoor/Indoor)</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Close quarter Combat training facility/Area</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Meeting place Public/Private</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Clandestine meet up location(s)</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Safe house (network) reaching abroad</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Sanctuary </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Motor Pool &amp; auto shop</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Non tower Airfield</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Farm land</a:t>
            </a:r>
          </a:p>
          <a:p>
            <a:pPr marL="0" marR="0" algn="ctr">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Arial" panose="020B0604020202020204" pitchFamily="34" charset="0"/>
              </a:rPr>
              <a:t>Settlement territory/ Large Compound </a:t>
            </a:r>
          </a:p>
        </p:txBody>
      </p:sp>
    </p:spTree>
    <p:extLst>
      <p:ext uri="{BB962C8B-B14F-4D97-AF65-F5344CB8AC3E}">
        <p14:creationId xmlns:p14="http://schemas.microsoft.com/office/powerpoint/2010/main" val="296014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372633-AA13-4816-8271-B0EA1AAE9881}"/>
              </a:ext>
            </a:extLst>
          </p:cNvPr>
          <p:cNvGraphicFramePr>
            <a:graphicFrameLocks noGrp="1"/>
          </p:cNvGraphicFramePr>
          <p:nvPr>
            <p:extLst>
              <p:ext uri="{D42A27DB-BD31-4B8C-83A1-F6EECF244321}">
                <p14:modId xmlns:p14="http://schemas.microsoft.com/office/powerpoint/2010/main" val="2155101914"/>
              </p:ext>
            </p:extLst>
          </p:nvPr>
        </p:nvGraphicFramePr>
        <p:xfrm>
          <a:off x="-87683" y="1133474"/>
          <a:ext cx="9653650" cy="5724526"/>
        </p:xfrm>
        <a:graphic>
          <a:graphicData uri="http://schemas.openxmlformats.org/drawingml/2006/table">
            <a:tbl>
              <a:tblPr firstRow="1" firstCol="1" bandRow="1">
                <a:tableStyleId>{5C22544A-7EE6-4342-B048-85BDC9FD1C3A}</a:tableStyleId>
              </a:tblPr>
              <a:tblGrid>
                <a:gridCol w="3217166">
                  <a:extLst>
                    <a:ext uri="{9D8B030D-6E8A-4147-A177-3AD203B41FA5}">
                      <a16:colId xmlns:a16="http://schemas.microsoft.com/office/drawing/2014/main" val="556495479"/>
                    </a:ext>
                  </a:extLst>
                </a:gridCol>
                <a:gridCol w="3218242">
                  <a:extLst>
                    <a:ext uri="{9D8B030D-6E8A-4147-A177-3AD203B41FA5}">
                      <a16:colId xmlns:a16="http://schemas.microsoft.com/office/drawing/2014/main" val="580365599"/>
                    </a:ext>
                  </a:extLst>
                </a:gridCol>
                <a:gridCol w="3218242">
                  <a:extLst>
                    <a:ext uri="{9D8B030D-6E8A-4147-A177-3AD203B41FA5}">
                      <a16:colId xmlns:a16="http://schemas.microsoft.com/office/drawing/2014/main" val="3876702492"/>
                    </a:ext>
                  </a:extLst>
                </a:gridCol>
              </a:tblGrid>
              <a:tr h="1311605">
                <a:tc>
                  <a:txBody>
                    <a:bodyPr/>
                    <a:lstStyle/>
                    <a:p>
                      <a:pPr marL="0" marR="0" algn="ctr"/>
                      <a:endParaRPr lang="en-US" sz="1400" dirty="0">
                        <a:effectLst/>
                      </a:endParaRPr>
                    </a:p>
                    <a:p>
                      <a:pPr marL="0" marR="0" algn="ctr"/>
                      <a:r>
                        <a:rPr lang="en-US" sz="1400" dirty="0">
                          <a:effectLst/>
                        </a:rPr>
                        <a:t>Gun Club</a:t>
                      </a:r>
                      <a:endParaRPr lang="en-US" sz="1100" dirty="0">
                        <a:effectLst/>
                      </a:endParaRPr>
                    </a:p>
                    <a:p>
                      <a:pPr marL="0" marR="0" algn="ctr"/>
                      <a:r>
                        <a:rPr lang="en-US"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400" dirty="0">
                        <a:effectLst/>
                      </a:endParaRPr>
                    </a:p>
                    <a:p>
                      <a:pPr marL="0" marR="0" algn="ctr">
                        <a:lnSpc>
                          <a:spcPct val="115000"/>
                        </a:lnSpc>
                        <a:spcBef>
                          <a:spcPts val="0"/>
                        </a:spcBef>
                        <a:spcAft>
                          <a:spcPts val="0"/>
                        </a:spcAft>
                      </a:pPr>
                      <a:r>
                        <a:rPr lang="en-US" sz="1400" dirty="0">
                          <a:effectLst/>
                        </a:rPr>
                        <a:t>Community Quality</a:t>
                      </a:r>
                      <a:endParaRPr lang="en-US" sz="1100" dirty="0">
                        <a:effectLst/>
                      </a:endParaRPr>
                    </a:p>
                    <a:p>
                      <a:pPr marL="0" marR="0" algn="ctr">
                        <a:lnSpc>
                          <a:spcPct val="115000"/>
                        </a:lnSpc>
                        <a:spcBef>
                          <a:spcPts val="0"/>
                        </a:spcBef>
                        <a:spcAft>
                          <a:spcPts val="0"/>
                        </a:spcAft>
                      </a:pPr>
                      <a:r>
                        <a:rPr lang="en-US" sz="1400" dirty="0">
                          <a:effectLst/>
                        </a:rPr>
                        <a:t>Assurance Committee</a:t>
                      </a:r>
                      <a:endParaRPr lang="en-US" sz="1100" dirty="0">
                        <a:effectLst/>
                      </a:endParaRPr>
                    </a:p>
                    <a:p>
                      <a:pPr marL="0" marR="0" algn="ctr"/>
                      <a:r>
                        <a:rPr lang="en-US"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r>
                        <a:rPr lang="en-US" sz="1400" dirty="0">
                          <a:effectLst/>
                        </a:rPr>
                        <a:t>Protectors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7914944"/>
                  </a:ext>
                </a:extLst>
              </a:tr>
              <a:tr h="884229">
                <a:tc>
                  <a:txBody>
                    <a:bodyPr/>
                    <a:lstStyle/>
                    <a:p>
                      <a:pPr marL="0" marR="0" algn="ctr"/>
                      <a:endParaRPr lang="en-US" sz="1400" dirty="0">
                        <a:effectLst/>
                      </a:endParaRPr>
                    </a:p>
                    <a:p>
                      <a:pPr marL="0" marR="0" algn="ctr"/>
                      <a:r>
                        <a:rPr lang="en-US" sz="1400" dirty="0">
                          <a:effectLst/>
                        </a:rPr>
                        <a:t>Citizen Defense League</a:t>
                      </a:r>
                      <a:endParaRPr lang="en-US" sz="1100" dirty="0">
                        <a:effectLst/>
                      </a:endParaRPr>
                    </a:p>
                    <a:p>
                      <a:pPr marL="0" marR="0" algn="ctr"/>
                      <a:r>
                        <a:rPr lang="en-US"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400" dirty="0">
                        <a:effectLst/>
                      </a:endParaRPr>
                    </a:p>
                    <a:p>
                      <a:pPr marL="0" marR="0" algn="ctr">
                        <a:lnSpc>
                          <a:spcPct val="115000"/>
                        </a:lnSpc>
                        <a:spcBef>
                          <a:spcPts val="0"/>
                        </a:spcBef>
                        <a:spcAft>
                          <a:spcPts val="0"/>
                        </a:spcAft>
                      </a:pPr>
                      <a:r>
                        <a:rPr lang="en-US" sz="1400" dirty="0">
                          <a:effectLst/>
                        </a:rPr>
                        <a:t>Guardians/Sentinels</a:t>
                      </a:r>
                      <a:endParaRPr lang="en-US" sz="1100" dirty="0">
                        <a:effectLst/>
                      </a:endParaRPr>
                    </a:p>
                    <a:p>
                      <a:pPr marL="0" marR="0" algn="ctr"/>
                      <a:r>
                        <a:rPr lang="en-US"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endParaRPr lang="en-US" sz="1400" dirty="0">
                        <a:effectLst/>
                      </a:endParaRPr>
                    </a:p>
                    <a:p>
                      <a:pPr marL="0" marR="0" algn="ctr"/>
                      <a:r>
                        <a:rPr lang="en-US" sz="1400" dirty="0">
                          <a:effectLst/>
                        </a:rPr>
                        <a:t>Texican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7161637"/>
                  </a:ext>
                </a:extLst>
              </a:tr>
              <a:tr h="884229">
                <a:tc>
                  <a:txBody>
                    <a:bodyPr/>
                    <a:lstStyle/>
                    <a:p>
                      <a:pPr marL="0" marR="0" algn="ctr"/>
                      <a:endParaRPr lang="en-US" sz="1400" dirty="0">
                        <a:effectLst/>
                      </a:endParaRPr>
                    </a:p>
                    <a:p>
                      <a:pPr marL="0" marR="0" algn="ctr"/>
                      <a:r>
                        <a:rPr lang="en-US" sz="1400" dirty="0">
                          <a:effectLst/>
                        </a:rPr>
                        <a:t>Shooting Enthusiasts</a:t>
                      </a:r>
                      <a:endParaRPr lang="en-US" sz="1100" dirty="0">
                        <a:effectLst/>
                      </a:endParaRPr>
                    </a:p>
                    <a:p>
                      <a:pPr marL="0" marR="0" algn="ctr"/>
                      <a:r>
                        <a:rPr lang="en-US"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r>
                        <a:rPr lang="en-US" sz="1400" dirty="0">
                          <a:effectLst/>
                        </a:rPr>
                        <a:t>Horde/Raider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endParaRPr lang="en-US" sz="1400" dirty="0">
                        <a:effectLst/>
                      </a:endParaRPr>
                    </a:p>
                    <a:p>
                      <a:pPr marL="0" marR="0" algn="ctr"/>
                      <a:r>
                        <a:rPr lang="en-US" sz="1400" dirty="0">
                          <a:effectLst/>
                        </a:rPr>
                        <a:t>Texas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03482452"/>
                  </a:ext>
                </a:extLst>
              </a:tr>
              <a:tr h="958463">
                <a:tc>
                  <a:txBody>
                    <a:bodyPr/>
                    <a:lstStyle/>
                    <a:p>
                      <a:pPr marL="0" marR="0" algn="ctr"/>
                      <a:endParaRPr lang="en-US" sz="1400" dirty="0">
                        <a:effectLst/>
                      </a:endParaRPr>
                    </a:p>
                    <a:p>
                      <a:pPr marL="0" marR="0" algn="ctr"/>
                      <a:r>
                        <a:rPr lang="en-US" sz="1400" dirty="0">
                          <a:effectLst/>
                        </a:rPr>
                        <a:t>Shooting Academy</a:t>
                      </a:r>
                      <a:endParaRPr lang="en-US" sz="1100" dirty="0">
                        <a:effectLst/>
                      </a:endParaRPr>
                    </a:p>
                    <a:p>
                      <a:pPr marL="0" marR="0" algn="ctr"/>
                      <a:r>
                        <a:rPr lang="en-US"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r>
                        <a:rPr lang="en-US" sz="1400" dirty="0">
                          <a:effectLst/>
                        </a:rPr>
                        <a:t>Shield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endParaRPr lang="en-US" sz="1400" dirty="0">
                        <a:effectLst/>
                      </a:endParaRPr>
                    </a:p>
                    <a:p>
                      <a:pPr marL="0" marR="0" algn="ctr"/>
                      <a:r>
                        <a:rPr lang="en-US" sz="1400" dirty="0">
                          <a:effectLst/>
                        </a:rPr>
                        <a:t>Lone Star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31950998"/>
                  </a:ext>
                </a:extLst>
              </a:tr>
              <a:tr h="843000">
                <a:tc>
                  <a:txBody>
                    <a:bodyPr/>
                    <a:lstStyle/>
                    <a:p>
                      <a:pPr marL="0" marR="0" algn="ctr"/>
                      <a:endParaRPr lang="en-US" sz="1400" dirty="0">
                        <a:effectLst/>
                      </a:endParaRPr>
                    </a:p>
                    <a:p>
                      <a:pPr marL="0" marR="0" algn="ctr"/>
                      <a:r>
                        <a:rPr lang="en-US" sz="1400" dirty="0">
                          <a:effectLst/>
                        </a:rPr>
                        <a:t>Legion/Coalition</a:t>
                      </a:r>
                      <a:endParaRPr lang="en-US" sz="1100" dirty="0">
                        <a:effectLst/>
                      </a:endParaRPr>
                    </a:p>
                    <a:p>
                      <a:pPr marL="0" marR="0" algn="ctr"/>
                      <a:r>
                        <a:rPr lang="en-US"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r>
                        <a:rPr lang="en-US" sz="1400" dirty="0">
                          <a:effectLst/>
                        </a:rPr>
                        <a:t>Saviors/Peacekeepers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r>
                        <a:rPr lang="en-US" sz="1400" dirty="0">
                          <a:effectLst/>
                        </a:rPr>
                        <a:t>State, City, County, Neighborhood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4915600"/>
                  </a:ext>
                </a:extLst>
              </a:tr>
              <a:tr h="843000">
                <a:tc>
                  <a:txBody>
                    <a:bodyPr/>
                    <a:lstStyle/>
                    <a:p>
                      <a:pPr marL="0" marR="0" algn="ctr"/>
                      <a:endParaRPr lang="en-US" sz="1400" dirty="0">
                        <a:effectLst/>
                      </a:endParaRPr>
                    </a:p>
                    <a:p>
                      <a:pPr marL="0" marR="0" algn="ctr"/>
                      <a:r>
                        <a:rPr lang="en-US" sz="1400" dirty="0">
                          <a:effectLst/>
                        </a:rPr>
                        <a:t>Tribe</a:t>
                      </a:r>
                      <a:endParaRPr lang="en-US" sz="1100" dirty="0">
                        <a:effectLst/>
                      </a:endParaRPr>
                    </a:p>
                    <a:p>
                      <a:pPr marL="0" marR="0" algn="ctr"/>
                      <a:r>
                        <a:rPr lang="en-US"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r>
                        <a:rPr lang="en-US" sz="1400" dirty="0">
                          <a:effectLst/>
                        </a:rPr>
                        <a:t>Faction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endParaRPr lang="en-US" sz="1400" dirty="0">
                        <a:effectLst/>
                      </a:endParaRPr>
                    </a:p>
                    <a:p>
                      <a:pPr marL="0" marR="0" algn="ctr"/>
                      <a:r>
                        <a:rPr lang="en-US" sz="1400" dirty="0">
                          <a:effectLst/>
                        </a:rPr>
                        <a:t>Community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1255657"/>
                  </a:ext>
                </a:extLst>
              </a:tr>
            </a:tbl>
          </a:graphicData>
        </a:graphic>
      </p:graphicFrame>
      <p:sp>
        <p:nvSpPr>
          <p:cNvPr id="3" name="TextBox 2">
            <a:extLst>
              <a:ext uri="{FF2B5EF4-FFF2-40B4-BE49-F238E27FC236}">
                <a16:creationId xmlns:a16="http://schemas.microsoft.com/office/drawing/2014/main" id="{E9267854-C9CE-4049-8DC7-2B4D34CB0B63}"/>
              </a:ext>
            </a:extLst>
          </p:cNvPr>
          <p:cNvSpPr txBox="1"/>
          <p:nvPr/>
        </p:nvSpPr>
        <p:spPr>
          <a:xfrm>
            <a:off x="1257300" y="447675"/>
            <a:ext cx="2667000" cy="523220"/>
          </a:xfrm>
          <a:prstGeom prst="rect">
            <a:avLst/>
          </a:prstGeom>
          <a:noFill/>
        </p:spPr>
        <p:txBody>
          <a:bodyPr wrap="square" rtlCol="0">
            <a:spAutoFit/>
          </a:bodyPr>
          <a:lstStyle/>
          <a:p>
            <a:r>
              <a:rPr lang="en-US" sz="2800" dirty="0"/>
              <a:t>Militia Names</a:t>
            </a:r>
          </a:p>
        </p:txBody>
      </p:sp>
    </p:spTree>
    <p:extLst>
      <p:ext uri="{BB962C8B-B14F-4D97-AF65-F5344CB8AC3E}">
        <p14:creationId xmlns:p14="http://schemas.microsoft.com/office/powerpoint/2010/main" val="430541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F037A-E332-4C9D-93A6-7D59A956FA6F}"/>
              </a:ext>
            </a:extLst>
          </p:cNvPr>
          <p:cNvPicPr>
            <a:picLocks noChangeAspect="1"/>
          </p:cNvPicPr>
          <p:nvPr/>
        </p:nvPicPr>
        <p:blipFill>
          <a:blip r:embed="rId2"/>
          <a:stretch>
            <a:fillRect/>
          </a:stretch>
        </p:blipFill>
        <p:spPr>
          <a:xfrm>
            <a:off x="0" y="0"/>
            <a:ext cx="8627963" cy="5759975"/>
          </a:xfrm>
          <a:prstGeom prst="rect">
            <a:avLst/>
          </a:prstGeom>
        </p:spPr>
      </p:pic>
      <p:sp>
        <p:nvSpPr>
          <p:cNvPr id="2" name="TextBox 1"/>
          <p:cNvSpPr txBox="1"/>
          <p:nvPr/>
        </p:nvSpPr>
        <p:spPr>
          <a:xfrm>
            <a:off x="9088916" y="341523"/>
            <a:ext cx="2787267" cy="923330"/>
          </a:xfrm>
          <a:prstGeom prst="rect">
            <a:avLst/>
          </a:prstGeom>
          <a:noFill/>
        </p:spPr>
        <p:txBody>
          <a:bodyPr wrap="square" rtlCol="0">
            <a:spAutoFit/>
          </a:bodyPr>
          <a:lstStyle/>
          <a:p>
            <a:r>
              <a:rPr lang="en-US" dirty="0"/>
              <a:t>As beautiful or frightening as this is, it will get old….</a:t>
            </a:r>
          </a:p>
        </p:txBody>
      </p:sp>
    </p:spTree>
    <p:extLst>
      <p:ext uri="{BB962C8B-B14F-4D97-AF65-F5344CB8AC3E}">
        <p14:creationId xmlns:p14="http://schemas.microsoft.com/office/powerpoint/2010/main" val="308336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E8C63-F2A2-4AD4-9D21-F73311E92491}"/>
              </a:ext>
            </a:extLst>
          </p:cNvPr>
          <p:cNvPicPr>
            <a:picLocks noChangeAspect="1"/>
          </p:cNvPicPr>
          <p:nvPr/>
        </p:nvPicPr>
        <p:blipFill>
          <a:blip r:embed="rId2"/>
          <a:stretch>
            <a:fillRect/>
          </a:stretch>
        </p:blipFill>
        <p:spPr>
          <a:xfrm>
            <a:off x="1447060" y="124287"/>
            <a:ext cx="7161676" cy="5020322"/>
          </a:xfrm>
          <a:prstGeom prst="rect">
            <a:avLst/>
          </a:prstGeom>
        </p:spPr>
      </p:pic>
      <p:sp>
        <p:nvSpPr>
          <p:cNvPr id="4" name="TextBox 3">
            <a:extLst>
              <a:ext uri="{FF2B5EF4-FFF2-40B4-BE49-F238E27FC236}">
                <a16:creationId xmlns:a16="http://schemas.microsoft.com/office/drawing/2014/main" id="{88017B26-B09F-4C0E-816F-A943DEE01F95}"/>
              </a:ext>
            </a:extLst>
          </p:cNvPr>
          <p:cNvSpPr txBox="1"/>
          <p:nvPr/>
        </p:nvSpPr>
        <p:spPr>
          <a:xfrm>
            <a:off x="204538" y="5486400"/>
            <a:ext cx="1046747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Purpose is defined by….. destiny and desire</a:t>
            </a:r>
          </a:p>
        </p:txBody>
      </p:sp>
    </p:spTree>
    <p:extLst>
      <p:ext uri="{BB962C8B-B14F-4D97-AF65-F5344CB8AC3E}">
        <p14:creationId xmlns:p14="http://schemas.microsoft.com/office/powerpoint/2010/main" val="1093564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CE9B7-2915-4AC7-8BAD-5C752362C872}"/>
              </a:ext>
            </a:extLst>
          </p:cNvPr>
          <p:cNvPicPr>
            <a:picLocks noChangeAspect="1"/>
          </p:cNvPicPr>
          <p:nvPr/>
        </p:nvPicPr>
        <p:blipFill>
          <a:blip r:embed="rId2"/>
          <a:stretch>
            <a:fillRect/>
          </a:stretch>
        </p:blipFill>
        <p:spPr>
          <a:xfrm>
            <a:off x="10752424" y="304800"/>
            <a:ext cx="800554" cy="929378"/>
          </a:xfrm>
          <a:prstGeom prst="rect">
            <a:avLst/>
          </a:prstGeom>
        </p:spPr>
      </p:pic>
      <p:sp>
        <p:nvSpPr>
          <p:cNvPr id="6" name="TextBox 5">
            <a:extLst>
              <a:ext uri="{FF2B5EF4-FFF2-40B4-BE49-F238E27FC236}">
                <a16:creationId xmlns:a16="http://schemas.microsoft.com/office/drawing/2014/main" id="{275E589C-6657-4FB9-BF59-24C16342131F}"/>
              </a:ext>
            </a:extLst>
          </p:cNvPr>
          <p:cNvSpPr txBox="1"/>
          <p:nvPr/>
        </p:nvSpPr>
        <p:spPr>
          <a:xfrm>
            <a:off x="895349" y="474106"/>
            <a:ext cx="8448675"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 Monolithic Goals For the Conscious (Woke)</a:t>
            </a:r>
          </a:p>
        </p:txBody>
      </p:sp>
      <p:sp>
        <p:nvSpPr>
          <p:cNvPr id="2" name="Rectangle 1">
            <a:extLst>
              <a:ext uri="{FF2B5EF4-FFF2-40B4-BE49-F238E27FC236}">
                <a16:creationId xmlns:a16="http://schemas.microsoft.com/office/drawing/2014/main" id="{79890828-0950-46E9-AD4F-B7DBCD8CBB42}"/>
              </a:ext>
            </a:extLst>
          </p:cNvPr>
          <p:cNvSpPr>
            <a:spLocks noChangeArrowheads="1"/>
          </p:cNvSpPr>
          <p:nvPr/>
        </p:nvSpPr>
        <p:spPr bwMode="auto">
          <a:xfrm>
            <a:off x="352426" y="1091431"/>
            <a:ext cx="1057224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#1</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African Americans will create their own scientific/spiritual theology based in Ma’at and proven by manifestations from the God within.  </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Monolithic Goal #2</a:t>
            </a:r>
            <a:r>
              <a:rPr kumimoji="0" lang="en-US" altLang="en-US" sz="2000" b="1"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will create technology, civilization and lifestyles promoting peace, equality, security, and justice.</a:t>
            </a:r>
            <a:endParaRPr kumimoji="0" lang="en-US" altLang="en-US" sz="2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Monolithic Goal #3 </a:t>
            </a:r>
            <a:r>
              <a:rPr kumimoji="0" lang="en-US"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We will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Move our population towards self-reliance from traditional American culture to creating or redeveloping our own.</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#4</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Create new entertainment concepts that are compatible with our reality and destiny.</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#5-</a:t>
            </a:r>
            <a:r>
              <a:rPr kumimoji="0" lang="en-US" altLang="en-US" sz="2000" b="1"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T</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he consumer/producer relationship</a:t>
            </a:r>
            <a:r>
              <a:rPr kumimoji="0" lang="en-US" altLang="en-US" sz="2000"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will be </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made amenable to both or a new system will be created.</a:t>
            </a:r>
            <a:r>
              <a:rPr kumimoji="0" lang="en-US" altLang="en-US" sz="20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defTabSz="914400" eaLnBrk="0" fontAlgn="base" hangingPunct="0">
              <a:spcBef>
                <a:spcPct val="0"/>
              </a:spcBef>
              <a:spcAft>
                <a:spcPct val="0"/>
              </a:spcAf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#6-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will take on the status of dual citizenship and create an autonomous nation-state. </a:t>
            </a:r>
          </a:p>
          <a:p>
            <a:pPr algn="just" defTabSz="914400" eaLnBrk="0" fontAlgn="base" hangingPunct="0">
              <a:spcBef>
                <a:spcPct val="0"/>
              </a:spcBef>
              <a:spcAft>
                <a:spcPct val="0"/>
              </a:spcAf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#7-</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will return to a holistic science that is good for the planet and people.</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#8- </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a:t>
            </a:r>
            <a:r>
              <a:rPr kumimoji="0" lang="en-US" altLang="en-US" sz="2000" i="0"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will move to create a Space Industrial Complex.</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#9-</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will continue the American democratic legacy and principles without racism, sexism, and capitalism.</a:t>
            </a:r>
            <a:endParaRPr kumimoji="0" lang="en-US" altLang="en-US" sz="2000" b="0"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#10- </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will </a:t>
            </a:r>
            <a:r>
              <a:rPr kumimoji="0" lang="en-US" altLang="en-US" sz="2000" b="0" i="0"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become </a:t>
            </a:r>
            <a:r>
              <a:rPr kumimoji="0" lang="en-US" altLang="en-US" sz="2000" b="0" i="0"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space faring people.</a:t>
            </a:r>
            <a:endParaRPr kumimoji="0" lang="en-US" altLang="en-US" sz="2000" b="0" i="0"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454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F1E3-0A04-4A53-9DC6-E463F4C0E647}"/>
              </a:ext>
            </a:extLst>
          </p:cNvPr>
          <p:cNvSpPr>
            <a:spLocks noGrp="1"/>
          </p:cNvSpPr>
          <p:nvPr>
            <p:ph type="title"/>
          </p:nvPr>
        </p:nvSpPr>
        <p:spPr/>
        <p:txBody>
          <a:bodyPr>
            <a:normAutofit/>
          </a:bodyPr>
          <a:lstStyle/>
          <a:p>
            <a:pPr algn="ctr"/>
            <a:r>
              <a:rPr lang="en-US" dirty="0"/>
              <a:t>Pathway for the CommUnity Prepper</a:t>
            </a:r>
          </a:p>
        </p:txBody>
      </p:sp>
      <p:sp>
        <p:nvSpPr>
          <p:cNvPr id="3" name="Content Placeholder 2">
            <a:extLst>
              <a:ext uri="{FF2B5EF4-FFF2-40B4-BE49-F238E27FC236}">
                <a16:creationId xmlns:a16="http://schemas.microsoft.com/office/drawing/2014/main" id="{0DCDEE38-5BDA-4463-ACBF-4FA1787C481E}"/>
              </a:ext>
            </a:extLst>
          </p:cNvPr>
          <p:cNvSpPr>
            <a:spLocks noGrp="1"/>
          </p:cNvSpPr>
          <p:nvPr>
            <p:ph idx="1"/>
          </p:nvPr>
        </p:nvSpPr>
        <p:spPr>
          <a:xfrm>
            <a:off x="0" y="70064"/>
            <a:ext cx="7932716" cy="5020056"/>
          </a:xfrm>
        </p:spPr>
        <p:txBody>
          <a:bodyPr>
            <a:noAutofit/>
          </a:bodyPr>
          <a:lstStyle/>
          <a:p>
            <a:r>
              <a:rPr lang="en-US" sz="4000" dirty="0">
                <a:latin typeface="Arial" panose="020B0604020202020204" pitchFamily="34" charset="0"/>
                <a:cs typeface="Arial" panose="020B0604020202020204" pitchFamily="34" charset="0"/>
              </a:rPr>
              <a:t>1. Dual citizenship</a:t>
            </a:r>
          </a:p>
          <a:p>
            <a:r>
              <a:rPr lang="en-US" sz="4000" dirty="0">
                <a:latin typeface="Arial" panose="020B0604020202020204" pitchFamily="34" charset="0"/>
                <a:cs typeface="Arial" panose="020B0604020202020204" pitchFamily="34" charset="0"/>
              </a:rPr>
              <a:t>2. Global Citizen Party</a:t>
            </a:r>
          </a:p>
          <a:p>
            <a:r>
              <a:rPr lang="en-US" sz="4000" dirty="0">
                <a:latin typeface="Arial" panose="020B0604020202020204" pitchFamily="34" charset="0"/>
                <a:cs typeface="Arial" panose="020B0604020202020204" pitchFamily="34" charset="0"/>
              </a:rPr>
              <a:t>3. Special forum to create voting process to determine what land(s)/Seas can be settled on. </a:t>
            </a:r>
          </a:p>
          <a:p>
            <a:r>
              <a:rPr lang="en-US" sz="4000" dirty="0">
                <a:latin typeface="Arial" panose="020B0604020202020204" pitchFamily="34" charset="0"/>
                <a:cs typeface="Arial" panose="020B0604020202020204" pitchFamily="34" charset="0"/>
              </a:rPr>
              <a:t>4. Paramilitary Security force</a:t>
            </a:r>
          </a:p>
          <a:p>
            <a:r>
              <a:rPr lang="en-US" sz="4000" dirty="0">
                <a:latin typeface="Arial" panose="020B0604020202020204" pitchFamily="34" charset="0"/>
                <a:cs typeface="Arial" panose="020B0604020202020204" pitchFamily="34" charset="0"/>
              </a:rPr>
              <a:t>5. DMP hubs/nationally</a:t>
            </a:r>
          </a:p>
          <a:p>
            <a:r>
              <a:rPr lang="en-US" sz="4000" dirty="0">
                <a:latin typeface="Arial" panose="020B0604020202020204" pitchFamily="34" charset="0"/>
                <a:cs typeface="Arial" panose="020B0604020202020204" pitchFamily="34" charset="0"/>
              </a:rPr>
              <a:t>6.Settlements</a:t>
            </a:r>
          </a:p>
          <a:p>
            <a:r>
              <a:rPr lang="en-US" sz="4000" dirty="0">
                <a:latin typeface="Arial" panose="020B0604020202020204" pitchFamily="34" charset="0"/>
                <a:cs typeface="Arial" panose="020B0604020202020204" pitchFamily="34" charset="0"/>
              </a:rPr>
              <a:t>7. African Space Agency</a:t>
            </a:r>
          </a:p>
        </p:txBody>
      </p:sp>
      <p:sp>
        <p:nvSpPr>
          <p:cNvPr id="4" name="Text Placeholder 3">
            <a:extLst>
              <a:ext uri="{FF2B5EF4-FFF2-40B4-BE49-F238E27FC236}">
                <a16:creationId xmlns:a16="http://schemas.microsoft.com/office/drawing/2014/main" id="{BEF26A37-6D5D-49F4-BF5D-CA2181704D5A}"/>
              </a:ext>
            </a:extLst>
          </p:cNvPr>
          <p:cNvSpPr>
            <a:spLocks noGrp="1"/>
          </p:cNvSpPr>
          <p:nvPr>
            <p:ph type="body" sz="half" idx="2"/>
          </p:nvPr>
        </p:nvSpPr>
        <p:spPr/>
        <p:txBody>
          <a:bodyPr>
            <a:normAutofit lnSpcReduction="10000"/>
          </a:bodyPr>
          <a:lstStyle/>
          <a:p>
            <a:pPr algn="ctr"/>
            <a:endParaRPr lang="en-US" sz="4800" dirty="0">
              <a:latin typeface="Arial" panose="020B0604020202020204" pitchFamily="34" charset="0"/>
              <a:cs typeface="Arial" panose="020B0604020202020204" pitchFamily="34" charset="0"/>
            </a:endParaRPr>
          </a:p>
          <a:p>
            <a:pPr algn="ctr"/>
            <a:r>
              <a:rPr lang="en-US" sz="4800" dirty="0">
                <a:latin typeface="Arial" panose="020B0604020202020204" pitchFamily="34" charset="0"/>
                <a:cs typeface="Arial" panose="020B0604020202020204" pitchFamily="34" charset="0"/>
              </a:rPr>
              <a:t>An </a:t>
            </a:r>
          </a:p>
          <a:p>
            <a:pPr algn="ctr"/>
            <a:r>
              <a:rPr lang="en-US" sz="4800" dirty="0">
                <a:latin typeface="Arial" panose="020B0604020202020204" pitchFamily="34" charset="0"/>
                <a:cs typeface="Arial" panose="020B0604020202020204" pitchFamily="34" charset="0"/>
              </a:rPr>
              <a:t>agenda </a:t>
            </a:r>
          </a:p>
          <a:p>
            <a:pPr algn="ctr"/>
            <a:r>
              <a:rPr lang="en-US" sz="4800" dirty="0">
                <a:latin typeface="Arial" panose="020B0604020202020204" pitchFamily="34" charset="0"/>
                <a:cs typeface="Arial" panose="020B0604020202020204" pitchFamily="34" charset="0"/>
              </a:rPr>
              <a:t>for all.</a:t>
            </a:r>
          </a:p>
        </p:txBody>
      </p:sp>
      <p:pic>
        <p:nvPicPr>
          <p:cNvPr id="6" name="Picture 5">
            <a:extLst>
              <a:ext uri="{FF2B5EF4-FFF2-40B4-BE49-F238E27FC236}">
                <a16:creationId xmlns:a16="http://schemas.microsoft.com/office/drawing/2014/main" id="{32D92EC0-2CA3-4F54-BBF8-98737CD2A1BB}"/>
              </a:ext>
            </a:extLst>
          </p:cNvPr>
          <p:cNvPicPr>
            <a:picLocks noChangeAspect="1"/>
          </p:cNvPicPr>
          <p:nvPr/>
        </p:nvPicPr>
        <p:blipFill>
          <a:blip r:embed="rId2"/>
          <a:stretch>
            <a:fillRect/>
          </a:stretch>
        </p:blipFill>
        <p:spPr>
          <a:xfrm>
            <a:off x="7212281" y="5715000"/>
            <a:ext cx="803564" cy="932872"/>
          </a:xfrm>
          <a:prstGeom prst="rect">
            <a:avLst/>
          </a:prstGeom>
        </p:spPr>
      </p:pic>
    </p:spTree>
    <p:extLst>
      <p:ext uri="{BB962C8B-B14F-4D97-AF65-F5344CB8AC3E}">
        <p14:creationId xmlns:p14="http://schemas.microsoft.com/office/powerpoint/2010/main" val="706101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2B88A-C78D-40EE-8F27-FD9A91772CC7}"/>
              </a:ext>
            </a:extLst>
          </p:cNvPr>
          <p:cNvPicPr>
            <a:picLocks noChangeAspect="1"/>
          </p:cNvPicPr>
          <p:nvPr/>
        </p:nvPicPr>
        <p:blipFill>
          <a:blip r:embed="rId2"/>
          <a:stretch>
            <a:fillRect/>
          </a:stretch>
        </p:blipFill>
        <p:spPr>
          <a:xfrm>
            <a:off x="-1" y="0"/>
            <a:ext cx="4608095" cy="6901358"/>
          </a:xfrm>
          <a:prstGeom prst="rect">
            <a:avLst/>
          </a:prstGeom>
        </p:spPr>
      </p:pic>
      <p:sp>
        <p:nvSpPr>
          <p:cNvPr id="5" name="TextBox 4">
            <a:extLst>
              <a:ext uri="{FF2B5EF4-FFF2-40B4-BE49-F238E27FC236}">
                <a16:creationId xmlns:a16="http://schemas.microsoft.com/office/drawing/2014/main" id="{264DEA88-41B5-47A6-B279-A426C52EEFE6}"/>
              </a:ext>
            </a:extLst>
          </p:cNvPr>
          <p:cNvSpPr txBox="1"/>
          <p:nvPr/>
        </p:nvSpPr>
        <p:spPr>
          <a:xfrm>
            <a:off x="5903183" y="3422163"/>
            <a:ext cx="4749086" cy="3139321"/>
          </a:xfrm>
          <a:prstGeom prst="rect">
            <a:avLst/>
          </a:prstGeom>
          <a:noFill/>
        </p:spPr>
        <p:txBody>
          <a:bodyPr wrap="square" rtlCol="0">
            <a:spAutoFit/>
          </a:bodyPr>
          <a:lstStyle/>
          <a:p>
            <a:pPr algn="ctr"/>
            <a:r>
              <a:rPr lang="en-US" sz="6600" dirty="0">
                <a:latin typeface="Arial" panose="020B0604020202020204" pitchFamily="34" charset="0"/>
                <a:cs typeface="Arial" panose="020B0604020202020204" pitchFamily="34" charset="0"/>
              </a:rPr>
              <a:t>Build </a:t>
            </a:r>
          </a:p>
          <a:p>
            <a:pPr algn="ctr"/>
            <a:r>
              <a:rPr lang="en-US" sz="6600" dirty="0">
                <a:latin typeface="Arial" panose="020B0604020202020204" pitchFamily="34" charset="0"/>
                <a:cs typeface="Arial" panose="020B0604020202020204" pitchFamily="34" charset="0"/>
              </a:rPr>
              <a:t>or </a:t>
            </a:r>
          </a:p>
          <a:p>
            <a:pPr algn="ctr"/>
            <a:r>
              <a:rPr lang="en-US" sz="6600" dirty="0">
                <a:latin typeface="Arial" panose="020B0604020202020204" pitchFamily="34" charset="0"/>
                <a:cs typeface="Arial" panose="020B0604020202020204" pitchFamily="34" charset="0"/>
              </a:rPr>
              <a:t>Destroy</a:t>
            </a:r>
          </a:p>
        </p:txBody>
      </p:sp>
      <p:sp>
        <p:nvSpPr>
          <p:cNvPr id="6" name="TextBox 5">
            <a:extLst>
              <a:ext uri="{FF2B5EF4-FFF2-40B4-BE49-F238E27FC236}">
                <a16:creationId xmlns:a16="http://schemas.microsoft.com/office/drawing/2014/main" id="{9ACA2C98-3ED9-4894-A167-74197DB59E64}"/>
              </a:ext>
            </a:extLst>
          </p:cNvPr>
          <p:cNvSpPr txBox="1"/>
          <p:nvPr/>
        </p:nvSpPr>
        <p:spPr>
          <a:xfrm>
            <a:off x="4800600" y="1046748"/>
            <a:ext cx="7194884"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Time to decide…. </a:t>
            </a:r>
          </a:p>
          <a:p>
            <a:pPr algn="ctr"/>
            <a:r>
              <a:rPr lang="en-US" sz="4000" dirty="0">
                <a:latin typeface="Arial" panose="020B0604020202020204" pitchFamily="34" charset="0"/>
                <a:cs typeface="Arial" panose="020B0604020202020204" pitchFamily="34" charset="0"/>
              </a:rPr>
              <a:t>Revolution or Renaissance??</a:t>
            </a:r>
          </a:p>
        </p:txBody>
      </p:sp>
    </p:spTree>
    <p:extLst>
      <p:ext uri="{BB962C8B-B14F-4D97-AF65-F5344CB8AC3E}">
        <p14:creationId xmlns:p14="http://schemas.microsoft.com/office/powerpoint/2010/main" val="1664121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F5CAA-B57F-42A9-B767-D73ED3734048}"/>
              </a:ext>
            </a:extLst>
          </p:cNvPr>
          <p:cNvPicPr>
            <a:picLocks noChangeAspect="1"/>
          </p:cNvPicPr>
          <p:nvPr/>
        </p:nvPicPr>
        <p:blipFill>
          <a:blip r:embed="rId2"/>
          <a:stretch>
            <a:fillRect/>
          </a:stretch>
        </p:blipFill>
        <p:spPr>
          <a:xfrm>
            <a:off x="144627" y="676275"/>
            <a:ext cx="5505450" cy="5505450"/>
          </a:xfrm>
          <a:prstGeom prst="rect">
            <a:avLst/>
          </a:prstGeom>
        </p:spPr>
      </p:pic>
      <p:pic>
        <p:nvPicPr>
          <p:cNvPr id="2" name="Picture 1">
            <a:extLst>
              <a:ext uri="{FF2B5EF4-FFF2-40B4-BE49-F238E27FC236}">
                <a16:creationId xmlns:a16="http://schemas.microsoft.com/office/drawing/2014/main" id="{8A95AA4C-597F-4B95-A989-3298C42BADD7}"/>
              </a:ext>
            </a:extLst>
          </p:cNvPr>
          <p:cNvPicPr>
            <a:picLocks noChangeAspect="1"/>
          </p:cNvPicPr>
          <p:nvPr/>
        </p:nvPicPr>
        <p:blipFill>
          <a:blip r:embed="rId3"/>
          <a:stretch>
            <a:fillRect/>
          </a:stretch>
        </p:blipFill>
        <p:spPr>
          <a:xfrm>
            <a:off x="6713621" y="676275"/>
            <a:ext cx="4584693" cy="5510123"/>
          </a:xfrm>
          <a:prstGeom prst="rect">
            <a:avLst/>
          </a:prstGeom>
        </p:spPr>
      </p:pic>
    </p:spTree>
    <p:extLst>
      <p:ext uri="{BB962C8B-B14F-4D97-AF65-F5344CB8AC3E}">
        <p14:creationId xmlns:p14="http://schemas.microsoft.com/office/powerpoint/2010/main" val="8451445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59769F-26BE-4DCD-8EAD-9FF59F670D7D}"/>
              </a:ext>
            </a:extLst>
          </p:cNvPr>
          <p:cNvPicPr>
            <a:picLocks noChangeAspect="1"/>
          </p:cNvPicPr>
          <p:nvPr/>
        </p:nvPicPr>
        <p:blipFill>
          <a:blip r:embed="rId2"/>
          <a:stretch>
            <a:fillRect/>
          </a:stretch>
        </p:blipFill>
        <p:spPr>
          <a:xfrm>
            <a:off x="0" y="0"/>
            <a:ext cx="4696665" cy="6858000"/>
          </a:xfrm>
          <a:prstGeom prst="rect">
            <a:avLst/>
          </a:prstGeom>
        </p:spPr>
      </p:pic>
      <p:pic>
        <p:nvPicPr>
          <p:cNvPr id="2" name="Picture 1">
            <a:extLst>
              <a:ext uri="{FF2B5EF4-FFF2-40B4-BE49-F238E27FC236}">
                <a16:creationId xmlns:a16="http://schemas.microsoft.com/office/drawing/2014/main" id="{C4C64475-1A00-457C-BD2A-107E4AF2AB28}"/>
              </a:ext>
            </a:extLst>
          </p:cNvPr>
          <p:cNvPicPr>
            <a:picLocks noChangeAspect="1"/>
          </p:cNvPicPr>
          <p:nvPr/>
        </p:nvPicPr>
        <p:blipFill>
          <a:blip r:embed="rId3"/>
          <a:stretch>
            <a:fillRect/>
          </a:stretch>
        </p:blipFill>
        <p:spPr>
          <a:xfrm>
            <a:off x="5335578" y="304674"/>
            <a:ext cx="5792940" cy="6248651"/>
          </a:xfrm>
          <a:prstGeom prst="rect">
            <a:avLst/>
          </a:prstGeom>
        </p:spPr>
      </p:pic>
    </p:spTree>
    <p:extLst>
      <p:ext uri="{BB962C8B-B14F-4D97-AF65-F5344CB8AC3E}">
        <p14:creationId xmlns:p14="http://schemas.microsoft.com/office/powerpoint/2010/main" val="2165711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FAFFF4-908E-4FD4-A929-562E3C7732A1}"/>
              </a:ext>
            </a:extLst>
          </p:cNvPr>
          <p:cNvSpPr txBox="1"/>
          <p:nvPr/>
        </p:nvSpPr>
        <p:spPr>
          <a:xfrm>
            <a:off x="3234658" y="827599"/>
            <a:ext cx="5781675" cy="5016758"/>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Imagine a world  recreated</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Schools</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Energy</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Housing</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Food Production</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Business</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Work Place</a:t>
            </a:r>
          </a:p>
        </p:txBody>
      </p:sp>
    </p:spTree>
    <p:extLst>
      <p:ext uri="{BB962C8B-B14F-4D97-AF65-F5344CB8AC3E}">
        <p14:creationId xmlns:p14="http://schemas.microsoft.com/office/powerpoint/2010/main" val="5814473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B237C-F4E1-41EC-9BAC-71B98778E48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553575" cy="6858000"/>
          </a:xfrm>
          <a:prstGeom prst="rect">
            <a:avLst/>
          </a:prstGeom>
        </p:spPr>
      </p:pic>
      <p:sp>
        <p:nvSpPr>
          <p:cNvPr id="3" name="TextBox 2">
            <a:extLst>
              <a:ext uri="{FF2B5EF4-FFF2-40B4-BE49-F238E27FC236}">
                <a16:creationId xmlns:a16="http://schemas.microsoft.com/office/drawing/2014/main" id="{75309A34-88EC-4811-9273-AEE4D82BE1AD}"/>
              </a:ext>
            </a:extLst>
          </p:cNvPr>
          <p:cNvSpPr txBox="1"/>
          <p:nvPr/>
        </p:nvSpPr>
        <p:spPr>
          <a:xfrm>
            <a:off x="9553575" y="733424"/>
            <a:ext cx="2552700" cy="406265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Forget Reparations. Can you make it happen?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 Acre</a:t>
            </a:r>
          </a:p>
          <a:p>
            <a:r>
              <a:rPr lang="en-US" sz="2000" dirty="0">
                <a:latin typeface="Arial" panose="020B0604020202020204" pitchFamily="34" charset="0"/>
                <a:cs typeface="Arial" panose="020B0604020202020204" pitchFamily="34" charset="0"/>
              </a:rPr>
              <a:t>Modern  Cargo Container 2000 sq ft. House under 55,000</a:t>
            </a:r>
          </a:p>
          <a:p>
            <a:r>
              <a:rPr lang="en-US" sz="2000" dirty="0">
                <a:latin typeface="Arial" panose="020B0604020202020204" pitchFamily="34" charset="0"/>
                <a:cs typeface="Arial" panose="020B0604020202020204" pitchFamily="34" charset="0"/>
              </a:rPr>
              <a:t>Solar panel system (free electricity)</a:t>
            </a:r>
          </a:p>
          <a:p>
            <a:r>
              <a:rPr lang="en-US" sz="2000" dirty="0">
                <a:latin typeface="Arial" panose="020B0604020202020204" pitchFamily="34" charset="0"/>
                <a:cs typeface="Arial" panose="020B0604020202020204" pitchFamily="34" charset="0"/>
              </a:rPr>
              <a:t>Rain collection system (free water)</a:t>
            </a:r>
          </a:p>
          <a:p>
            <a:endParaRPr lang="en-US" dirty="0"/>
          </a:p>
        </p:txBody>
      </p:sp>
    </p:spTree>
    <p:extLst>
      <p:ext uri="{BB962C8B-B14F-4D97-AF65-F5344CB8AC3E}">
        <p14:creationId xmlns:p14="http://schemas.microsoft.com/office/powerpoint/2010/main" val="8094975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2CF734-D075-4792-A6B4-8069CFBC7B1A}"/>
              </a:ext>
            </a:extLst>
          </p:cNvPr>
          <p:cNvPicPr/>
          <p:nvPr/>
        </p:nvPicPr>
        <p:blipFill>
          <a:blip r:embed="rId2">
            <a:extLst>
              <a:ext uri="{28A0092B-C50C-407E-A947-70E740481C1C}">
                <a14:useLocalDpi xmlns:a14="http://schemas.microsoft.com/office/drawing/2010/main" val="0"/>
              </a:ext>
            </a:extLst>
          </a:blip>
          <a:stretch>
            <a:fillRect/>
          </a:stretch>
        </p:blipFill>
        <p:spPr>
          <a:xfrm>
            <a:off x="0" y="610343"/>
            <a:ext cx="9029700" cy="5444808"/>
          </a:xfrm>
          <a:prstGeom prst="rect">
            <a:avLst/>
          </a:prstGeom>
        </p:spPr>
      </p:pic>
      <p:sp>
        <p:nvSpPr>
          <p:cNvPr id="3" name="TextBox 2">
            <a:extLst>
              <a:ext uri="{FF2B5EF4-FFF2-40B4-BE49-F238E27FC236}">
                <a16:creationId xmlns:a16="http://schemas.microsoft.com/office/drawing/2014/main" id="{0468BFBF-FF0C-4A1B-B3B8-A496BDA34281}"/>
              </a:ext>
            </a:extLst>
          </p:cNvPr>
          <p:cNvSpPr txBox="1"/>
          <p:nvPr/>
        </p:nvSpPr>
        <p:spPr>
          <a:xfrm>
            <a:off x="9029700" y="610343"/>
            <a:ext cx="2989847" cy="4801314"/>
          </a:xfrm>
          <a:prstGeom prst="rect">
            <a:avLst/>
          </a:prstGeom>
          <a:noFill/>
        </p:spPr>
        <p:txBody>
          <a:bodyPr wrap="square" rtlCol="0">
            <a:spAutoFit/>
          </a:bodyPr>
          <a:lstStyle/>
          <a:p>
            <a:r>
              <a:rPr lang="en-US" dirty="0"/>
              <a:t>Launch</a:t>
            </a:r>
          </a:p>
          <a:p>
            <a:r>
              <a:rPr lang="en-US" dirty="0"/>
              <a:t>Mars is a 7 month trip, approx. 39 million miles</a:t>
            </a:r>
          </a:p>
          <a:p>
            <a:r>
              <a:rPr lang="en-US" dirty="0"/>
              <a:t>Land</a:t>
            </a:r>
          </a:p>
          <a:p>
            <a:endParaRPr lang="en-US" dirty="0"/>
          </a:p>
          <a:p>
            <a:endParaRPr lang="en-US" dirty="0"/>
          </a:p>
          <a:p>
            <a:pPr marL="285750" indent="-285750">
              <a:buFont typeface="Arial" panose="020B0604020202020204" pitchFamily="34" charset="0"/>
              <a:buChar char="•"/>
            </a:pPr>
            <a:r>
              <a:rPr lang="en-US" dirty="0"/>
              <a:t>Portable Oxygen Generators</a:t>
            </a:r>
          </a:p>
          <a:p>
            <a:pPr marL="285750" indent="-285750">
              <a:buFont typeface="Arial" panose="020B0604020202020204" pitchFamily="34" charset="0"/>
              <a:buChar char="•"/>
            </a:pPr>
            <a:r>
              <a:rPr lang="en-US" dirty="0"/>
              <a:t>Portable Water Filter</a:t>
            </a:r>
          </a:p>
          <a:p>
            <a:pPr marL="285750" indent="-285750">
              <a:buFont typeface="Arial" panose="020B0604020202020204" pitchFamily="34" charset="0"/>
              <a:buChar char="•"/>
            </a:pPr>
            <a:r>
              <a:rPr lang="en-US" dirty="0"/>
              <a:t>Plants &amp; seeds</a:t>
            </a:r>
          </a:p>
          <a:p>
            <a:pPr marL="285750" indent="-285750">
              <a:buFont typeface="Arial" panose="020B0604020202020204" pitchFamily="34" charset="0"/>
              <a:buChar char="•"/>
            </a:pPr>
            <a:r>
              <a:rPr lang="en-US" dirty="0"/>
              <a:t>Solar Power kits</a:t>
            </a:r>
          </a:p>
          <a:p>
            <a:pPr marL="285750" indent="-285750">
              <a:buFont typeface="Arial" panose="020B0604020202020204" pitchFamily="34" charset="0"/>
              <a:buChar char="•"/>
            </a:pPr>
            <a:r>
              <a:rPr lang="en-US" dirty="0"/>
              <a:t>Drone &amp; robotics</a:t>
            </a:r>
          </a:p>
          <a:p>
            <a:pPr marL="285750" indent="-285750">
              <a:buFont typeface="Arial" panose="020B0604020202020204" pitchFamily="34" charset="0"/>
              <a:buChar char="•"/>
            </a:pPr>
            <a:r>
              <a:rPr lang="en-US" dirty="0"/>
              <a:t>Clothing</a:t>
            </a:r>
          </a:p>
          <a:p>
            <a:pPr marL="285750" indent="-285750">
              <a:buFont typeface="Arial" panose="020B0604020202020204" pitchFamily="34" charset="0"/>
              <a:buChar char="•"/>
            </a:pPr>
            <a:r>
              <a:rPr lang="en-US" dirty="0"/>
              <a:t>Communications</a:t>
            </a:r>
          </a:p>
          <a:p>
            <a:pPr marL="285750" indent="-285750">
              <a:buFont typeface="Arial" panose="020B0604020202020204" pitchFamily="34" charset="0"/>
              <a:buChar char="•"/>
            </a:pPr>
            <a:r>
              <a:rPr lang="en-US" dirty="0"/>
              <a:t>Medical</a:t>
            </a:r>
          </a:p>
          <a:p>
            <a:pPr marL="285750" indent="-285750">
              <a:buFont typeface="Arial" panose="020B0604020202020204" pitchFamily="34" charset="0"/>
              <a:buChar char="•"/>
            </a:pPr>
            <a:r>
              <a:rPr lang="en-US" dirty="0"/>
              <a:t>Transportation</a:t>
            </a:r>
          </a:p>
          <a:p>
            <a:pPr marL="285750" indent="-285750">
              <a:buFont typeface="Arial" panose="020B0604020202020204" pitchFamily="34" charset="0"/>
              <a:buChar char="•"/>
            </a:pPr>
            <a:r>
              <a:rPr lang="en-US" dirty="0"/>
              <a:t>3D printing</a:t>
            </a:r>
          </a:p>
        </p:txBody>
      </p:sp>
    </p:spTree>
    <p:extLst>
      <p:ext uri="{BB962C8B-B14F-4D97-AF65-F5344CB8AC3E}">
        <p14:creationId xmlns:p14="http://schemas.microsoft.com/office/powerpoint/2010/main" val="15995360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F7EEA-6C9E-4016-A56A-3868D5FD7DF0}"/>
              </a:ext>
            </a:extLst>
          </p:cNvPr>
          <p:cNvPicPr/>
          <p:nvPr/>
        </p:nvPicPr>
        <p:blipFill>
          <a:blip r:embed="rId2">
            <a:extLst>
              <a:ext uri="{28A0092B-C50C-407E-A947-70E740481C1C}">
                <a14:useLocalDpi xmlns:a14="http://schemas.microsoft.com/office/drawing/2010/main" val="0"/>
              </a:ext>
            </a:extLst>
          </a:blip>
          <a:stretch>
            <a:fillRect/>
          </a:stretch>
        </p:blipFill>
        <p:spPr>
          <a:xfrm>
            <a:off x="619124" y="361632"/>
            <a:ext cx="7153275" cy="5820093"/>
          </a:xfrm>
          <a:prstGeom prst="rect">
            <a:avLst/>
          </a:prstGeom>
        </p:spPr>
      </p:pic>
      <p:sp>
        <p:nvSpPr>
          <p:cNvPr id="3" name="TextBox 2">
            <a:extLst>
              <a:ext uri="{FF2B5EF4-FFF2-40B4-BE49-F238E27FC236}">
                <a16:creationId xmlns:a16="http://schemas.microsoft.com/office/drawing/2014/main" id="{E520FFF4-005F-4824-B14F-4C90B3255EBB}"/>
              </a:ext>
            </a:extLst>
          </p:cNvPr>
          <p:cNvSpPr txBox="1"/>
          <p:nvPr/>
        </p:nvSpPr>
        <p:spPr>
          <a:xfrm>
            <a:off x="8077200" y="361632"/>
            <a:ext cx="3800475" cy="3416320"/>
          </a:xfrm>
          <a:prstGeom prst="rect">
            <a:avLst/>
          </a:prstGeom>
          <a:noFill/>
        </p:spPr>
        <p:txBody>
          <a:bodyPr wrap="square" rtlCol="0">
            <a:spAutoFit/>
          </a:bodyPr>
          <a:lstStyle/>
          <a:p>
            <a:r>
              <a:rPr lang="en-US" dirty="0"/>
              <a:t>10. Solar Electric Company</a:t>
            </a:r>
          </a:p>
          <a:p>
            <a:r>
              <a:rPr lang="en-US" dirty="0"/>
              <a:t>9. Sesame Street Broadcast Studio</a:t>
            </a:r>
          </a:p>
          <a:p>
            <a:r>
              <a:rPr lang="en-US" dirty="0"/>
              <a:t>8. Stun Gun Company</a:t>
            </a:r>
          </a:p>
          <a:p>
            <a:r>
              <a:rPr lang="en-US" dirty="0"/>
              <a:t>7. Submersible Cruise &amp; tourist Company</a:t>
            </a:r>
          </a:p>
          <a:p>
            <a:r>
              <a:rPr lang="en-US" dirty="0"/>
              <a:t>6. Satellite Company</a:t>
            </a:r>
          </a:p>
          <a:p>
            <a:r>
              <a:rPr lang="en-US" dirty="0"/>
              <a:t>5. Our Facebook</a:t>
            </a:r>
          </a:p>
          <a:p>
            <a:r>
              <a:rPr lang="en-US" dirty="0"/>
              <a:t>4. Robotics Company</a:t>
            </a:r>
          </a:p>
          <a:p>
            <a:r>
              <a:rPr lang="en-US" dirty="0"/>
              <a:t>3. Pharmaceutical Industry</a:t>
            </a:r>
          </a:p>
          <a:p>
            <a:r>
              <a:rPr lang="en-US" dirty="0"/>
              <a:t>2. Psychic/Religious Intuitions</a:t>
            </a:r>
          </a:p>
          <a:p>
            <a:r>
              <a:rPr lang="en-US" dirty="0"/>
              <a:t>1. Land development company</a:t>
            </a:r>
          </a:p>
          <a:p>
            <a:endParaRPr lang="en-US" dirty="0"/>
          </a:p>
        </p:txBody>
      </p:sp>
    </p:spTree>
    <p:extLst>
      <p:ext uri="{BB962C8B-B14F-4D97-AF65-F5344CB8AC3E}">
        <p14:creationId xmlns:p14="http://schemas.microsoft.com/office/powerpoint/2010/main" val="41700506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FEB8E-3F0E-4C31-800E-C09BE4EFE73D}"/>
              </a:ext>
            </a:extLst>
          </p:cNvPr>
          <p:cNvPicPr/>
          <p:nvPr/>
        </p:nvPicPr>
        <p:blipFill>
          <a:blip r:embed="rId2">
            <a:extLst>
              <a:ext uri="{28A0092B-C50C-407E-A947-70E740481C1C}">
                <a14:useLocalDpi xmlns:a14="http://schemas.microsoft.com/office/drawing/2010/main" val="0"/>
              </a:ext>
            </a:extLst>
          </a:blip>
          <a:stretch>
            <a:fillRect/>
          </a:stretch>
        </p:blipFill>
        <p:spPr>
          <a:xfrm>
            <a:off x="733425" y="445168"/>
            <a:ext cx="8903870" cy="6196263"/>
          </a:xfrm>
          <a:prstGeom prst="rect">
            <a:avLst/>
          </a:prstGeom>
        </p:spPr>
      </p:pic>
    </p:spTree>
    <p:extLst>
      <p:ext uri="{BB962C8B-B14F-4D97-AF65-F5344CB8AC3E}">
        <p14:creationId xmlns:p14="http://schemas.microsoft.com/office/powerpoint/2010/main" val="36581063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CD34D9-D570-40F2-90F4-0413B9FA8281}"/>
              </a:ext>
            </a:extLst>
          </p:cNvPr>
          <p:cNvPicPr/>
          <p:nvPr/>
        </p:nvPicPr>
        <p:blipFill rotWithShape="1">
          <a:blip r:embed="rId2" cstate="print">
            <a:extLst>
              <a:ext uri="{28A0092B-C50C-407E-A947-70E740481C1C}">
                <a14:useLocalDpi xmlns:a14="http://schemas.microsoft.com/office/drawing/2010/main" val="0"/>
              </a:ext>
            </a:extLst>
          </a:blip>
          <a:srcRect l="14605" t="12062" r="17837" b="44247"/>
          <a:stretch/>
        </p:blipFill>
        <p:spPr bwMode="auto">
          <a:xfrm rot="16200000">
            <a:off x="-184484" y="669758"/>
            <a:ext cx="6276477" cy="5305922"/>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396C63ED-B3D8-40E8-8CA8-84A3A1AE4AA4}"/>
              </a:ext>
            </a:extLst>
          </p:cNvPr>
          <p:cNvPicPr>
            <a:picLocks noChangeAspect="1"/>
          </p:cNvPicPr>
          <p:nvPr/>
        </p:nvPicPr>
        <p:blipFill>
          <a:blip r:embed="rId3"/>
          <a:stretch>
            <a:fillRect/>
          </a:stretch>
        </p:blipFill>
        <p:spPr>
          <a:xfrm>
            <a:off x="6585286" y="261804"/>
            <a:ext cx="4755549" cy="6334391"/>
          </a:xfrm>
          <a:prstGeom prst="rect">
            <a:avLst/>
          </a:prstGeom>
        </p:spPr>
      </p:pic>
    </p:spTree>
    <p:extLst>
      <p:ext uri="{BB962C8B-B14F-4D97-AF65-F5344CB8AC3E}">
        <p14:creationId xmlns:p14="http://schemas.microsoft.com/office/powerpoint/2010/main" val="366625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04CB1-6748-4C98-9A32-EDBAB75A839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825" y="790575"/>
            <a:ext cx="6657975" cy="5581650"/>
          </a:xfrm>
          <a:prstGeom prst="rect">
            <a:avLst/>
          </a:prstGeom>
          <a:noFill/>
          <a:ln>
            <a:noFill/>
          </a:ln>
        </p:spPr>
      </p:pic>
      <p:sp>
        <p:nvSpPr>
          <p:cNvPr id="3" name="TextBox 2">
            <a:extLst>
              <a:ext uri="{FF2B5EF4-FFF2-40B4-BE49-F238E27FC236}">
                <a16:creationId xmlns:a16="http://schemas.microsoft.com/office/drawing/2014/main" id="{1D142D70-3E24-4639-9A92-76420023FF30}"/>
              </a:ext>
            </a:extLst>
          </p:cNvPr>
          <p:cNvSpPr txBox="1"/>
          <p:nvPr/>
        </p:nvSpPr>
        <p:spPr>
          <a:xfrm>
            <a:off x="1071562" y="790575"/>
            <a:ext cx="2962275" cy="178510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Problem Exercise #1</a:t>
            </a:r>
          </a:p>
          <a:p>
            <a:pPr algn="ctr"/>
            <a:r>
              <a:rPr lang="en-US" sz="3200" dirty="0"/>
              <a:t>How many agree with this statement?</a:t>
            </a:r>
          </a:p>
        </p:txBody>
      </p:sp>
      <p:sp>
        <p:nvSpPr>
          <p:cNvPr id="4" name="TextBox 3">
            <a:extLst>
              <a:ext uri="{FF2B5EF4-FFF2-40B4-BE49-F238E27FC236}">
                <a16:creationId xmlns:a16="http://schemas.microsoft.com/office/drawing/2014/main" id="{3A7793A8-3884-4707-AFF8-55CB334DB9A2}"/>
              </a:ext>
            </a:extLst>
          </p:cNvPr>
          <p:cNvSpPr txBox="1"/>
          <p:nvPr/>
        </p:nvSpPr>
        <p:spPr>
          <a:xfrm>
            <a:off x="923925" y="3279427"/>
            <a:ext cx="3257550" cy="3046988"/>
          </a:xfrm>
          <a:prstGeom prst="rect">
            <a:avLst/>
          </a:prstGeom>
          <a:noFill/>
        </p:spPr>
        <p:txBody>
          <a:bodyPr wrap="square" rtlCol="0">
            <a:spAutoFit/>
          </a:bodyPr>
          <a:lstStyle/>
          <a:p>
            <a:pPr algn="ctr"/>
            <a:r>
              <a:rPr lang="en-US" sz="3200" dirty="0"/>
              <a:t>How many know  how to fix this problem? </a:t>
            </a:r>
          </a:p>
          <a:p>
            <a:pPr algn="ctr"/>
            <a:r>
              <a:rPr lang="en-US" sz="3200" dirty="0"/>
              <a:t>What are the mitigating factors?</a:t>
            </a:r>
          </a:p>
        </p:txBody>
      </p:sp>
    </p:spTree>
    <p:extLst>
      <p:ext uri="{BB962C8B-B14F-4D97-AF65-F5344CB8AC3E}">
        <p14:creationId xmlns:p14="http://schemas.microsoft.com/office/powerpoint/2010/main" val="2980696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B834D6-6BE2-4224-B2B8-167FB5A71332}"/>
              </a:ext>
            </a:extLst>
          </p:cNvPr>
          <p:cNvSpPr txBox="1"/>
          <p:nvPr/>
        </p:nvSpPr>
        <p:spPr>
          <a:xfrm>
            <a:off x="605641" y="665018"/>
            <a:ext cx="11586359" cy="578619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Montevideo Convention Rights &amp; Duties of States (1933). </a:t>
            </a:r>
          </a:p>
          <a:p>
            <a:endParaRPr lang="en-US" sz="2000" dirty="0">
              <a:latin typeface="Arial" panose="020B0604020202020204" pitchFamily="34" charset="0"/>
              <a:cs typeface="Arial" panose="020B0604020202020204" pitchFamily="34" charset="0"/>
            </a:endParaRPr>
          </a:p>
          <a:p>
            <a:pPr marL="457200" indent="-457200">
              <a:buAutoNum type="arabicPeriod"/>
            </a:pPr>
            <a:r>
              <a:rPr lang="en-US" sz="3600" dirty="0">
                <a:latin typeface="Arial" panose="020B0604020202020204" pitchFamily="34" charset="0"/>
                <a:cs typeface="Arial" panose="020B0604020202020204" pitchFamily="34" charset="0"/>
              </a:rPr>
              <a:t>Declare independence ( intentions) usually involves showing a clearly defined territory.  </a:t>
            </a:r>
          </a:p>
          <a:p>
            <a:pPr marL="457200" indent="-457200">
              <a:buAutoNum type="arabicPeriod"/>
            </a:pPr>
            <a:endParaRPr lang="en-US" sz="3600" dirty="0">
              <a:latin typeface="Arial" panose="020B0604020202020204" pitchFamily="34" charset="0"/>
              <a:cs typeface="Arial" panose="020B0604020202020204" pitchFamily="34" charset="0"/>
            </a:endParaRPr>
          </a:p>
          <a:p>
            <a:pPr marL="457200" indent="-457200">
              <a:buAutoNum type="arabicPeriod"/>
            </a:pPr>
            <a:r>
              <a:rPr lang="en-US" sz="3600" dirty="0">
                <a:latin typeface="Arial" panose="020B0604020202020204" pitchFamily="34" charset="0"/>
                <a:cs typeface="Arial" panose="020B0604020202020204" pitchFamily="34" charset="0"/>
              </a:rPr>
              <a:t>Gain recognition G.H.O.S.T.</a:t>
            </a:r>
          </a:p>
          <a:p>
            <a:pPr marL="457200" indent="-457200">
              <a:buAutoNum type="arabicPeriod"/>
            </a:pPr>
            <a:endParaRPr lang="en-US" sz="3600" dirty="0">
              <a:latin typeface="Arial" panose="020B0604020202020204" pitchFamily="34" charset="0"/>
              <a:cs typeface="Arial" panose="020B0604020202020204" pitchFamily="34" charset="0"/>
            </a:endParaRPr>
          </a:p>
          <a:p>
            <a:pPr marL="457200" indent="-457200">
              <a:buAutoNum type="arabicPeriod"/>
            </a:pPr>
            <a:r>
              <a:rPr lang="en-US" sz="3600" dirty="0">
                <a:latin typeface="Arial" panose="020B0604020202020204" pitchFamily="34" charset="0"/>
                <a:cs typeface="Arial" panose="020B0604020202020204" pitchFamily="34" charset="0"/>
              </a:rPr>
              <a:t>Join United Nations</a:t>
            </a:r>
          </a:p>
          <a:p>
            <a:endParaRPr lang="en-US" dirty="0"/>
          </a:p>
          <a:p>
            <a:endParaRPr lang="en-US" dirty="0"/>
          </a:p>
          <a:p>
            <a:endParaRPr lang="en-US" dirty="0"/>
          </a:p>
        </p:txBody>
      </p:sp>
    </p:spTree>
    <p:extLst>
      <p:ext uri="{BB962C8B-B14F-4D97-AF65-F5344CB8AC3E}">
        <p14:creationId xmlns:p14="http://schemas.microsoft.com/office/powerpoint/2010/main" val="33999002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904E2-FE71-4E11-AF32-5333B4983F98}"/>
              </a:ext>
            </a:extLst>
          </p:cNvPr>
          <p:cNvPicPr/>
          <p:nvPr/>
        </p:nvPicPr>
        <p:blipFill>
          <a:blip r:embed="rId2">
            <a:extLst>
              <a:ext uri="{28A0092B-C50C-407E-A947-70E740481C1C}">
                <a14:useLocalDpi xmlns:a14="http://schemas.microsoft.com/office/drawing/2010/main" val="0"/>
              </a:ext>
            </a:extLst>
          </a:blip>
          <a:stretch>
            <a:fillRect/>
          </a:stretch>
        </p:blipFill>
        <p:spPr>
          <a:xfrm>
            <a:off x="6866021" y="0"/>
            <a:ext cx="5219199" cy="6857999"/>
          </a:xfrm>
          <a:prstGeom prst="rect">
            <a:avLst/>
          </a:prstGeom>
        </p:spPr>
      </p:pic>
      <p:pic>
        <p:nvPicPr>
          <p:cNvPr id="4" name="Picture 3">
            <a:extLst>
              <a:ext uri="{FF2B5EF4-FFF2-40B4-BE49-F238E27FC236}">
                <a16:creationId xmlns:a16="http://schemas.microsoft.com/office/drawing/2014/main" id="{9DD6230B-07A6-4F79-A25A-70E0DE30DFD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1"/>
            <a:ext cx="6866021" cy="6857998"/>
          </a:xfrm>
          <a:prstGeom prst="rect">
            <a:avLst/>
          </a:prstGeom>
        </p:spPr>
      </p:pic>
    </p:spTree>
    <p:extLst>
      <p:ext uri="{BB962C8B-B14F-4D97-AF65-F5344CB8AC3E}">
        <p14:creationId xmlns:p14="http://schemas.microsoft.com/office/powerpoint/2010/main" val="23702307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2D918E-6A14-44B9-AE19-8F8A4D1BE09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7649" y="123825"/>
            <a:ext cx="11877675" cy="6648449"/>
          </a:xfrm>
          <a:prstGeom prst="rect">
            <a:avLst/>
          </a:prstGeom>
        </p:spPr>
      </p:pic>
    </p:spTree>
    <p:extLst>
      <p:ext uri="{BB962C8B-B14F-4D97-AF65-F5344CB8AC3E}">
        <p14:creationId xmlns:p14="http://schemas.microsoft.com/office/powerpoint/2010/main" val="219621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60AD3-F4E6-4DD9-929C-20104AC0E49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
            <a:ext cx="5410200" cy="6942221"/>
          </a:xfrm>
          <a:prstGeom prst="rect">
            <a:avLst/>
          </a:prstGeom>
        </p:spPr>
      </p:pic>
      <p:pic>
        <p:nvPicPr>
          <p:cNvPr id="4" name="Picture 3">
            <a:extLst>
              <a:ext uri="{FF2B5EF4-FFF2-40B4-BE49-F238E27FC236}">
                <a16:creationId xmlns:a16="http://schemas.microsoft.com/office/drawing/2014/main" id="{60EF915B-D9A0-4B05-8278-12A176AAE580}"/>
              </a:ext>
            </a:extLst>
          </p:cNvPr>
          <p:cNvPicPr>
            <a:picLocks noChangeAspect="1"/>
          </p:cNvPicPr>
          <p:nvPr/>
        </p:nvPicPr>
        <p:blipFill>
          <a:blip r:embed="rId3"/>
          <a:stretch>
            <a:fillRect/>
          </a:stretch>
        </p:blipFill>
        <p:spPr>
          <a:xfrm>
            <a:off x="5410200" y="38100"/>
            <a:ext cx="6781800" cy="6781800"/>
          </a:xfrm>
          <a:prstGeom prst="rect">
            <a:avLst/>
          </a:prstGeom>
        </p:spPr>
      </p:pic>
    </p:spTree>
    <p:extLst>
      <p:ext uri="{BB962C8B-B14F-4D97-AF65-F5344CB8AC3E}">
        <p14:creationId xmlns:p14="http://schemas.microsoft.com/office/powerpoint/2010/main" val="27141422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90DDF0-EB33-4A5C-A90B-13EB24A86922}"/>
              </a:ext>
            </a:extLst>
          </p:cNvPr>
          <p:cNvPicPr>
            <a:picLocks noChangeAspect="1"/>
          </p:cNvPicPr>
          <p:nvPr/>
        </p:nvPicPr>
        <p:blipFill>
          <a:blip r:embed="rId2"/>
          <a:stretch>
            <a:fillRect/>
          </a:stretch>
        </p:blipFill>
        <p:spPr>
          <a:xfrm>
            <a:off x="142875" y="0"/>
            <a:ext cx="5382732" cy="6858000"/>
          </a:xfrm>
          <a:prstGeom prst="rect">
            <a:avLst/>
          </a:prstGeom>
        </p:spPr>
      </p:pic>
      <p:pic>
        <p:nvPicPr>
          <p:cNvPr id="2" name="Picture 1">
            <a:extLst>
              <a:ext uri="{FF2B5EF4-FFF2-40B4-BE49-F238E27FC236}">
                <a16:creationId xmlns:a16="http://schemas.microsoft.com/office/drawing/2014/main" id="{B956336D-FEC7-444F-B5C9-76ED3F929D8F}"/>
              </a:ext>
            </a:extLst>
          </p:cNvPr>
          <p:cNvPicPr>
            <a:picLocks noChangeAspect="1"/>
          </p:cNvPicPr>
          <p:nvPr/>
        </p:nvPicPr>
        <p:blipFill>
          <a:blip r:embed="rId3"/>
          <a:stretch>
            <a:fillRect/>
          </a:stretch>
        </p:blipFill>
        <p:spPr>
          <a:xfrm>
            <a:off x="5999007" y="0"/>
            <a:ext cx="4579144" cy="6858000"/>
          </a:xfrm>
          <a:prstGeom prst="rect">
            <a:avLst/>
          </a:prstGeom>
        </p:spPr>
      </p:pic>
    </p:spTree>
    <p:extLst>
      <p:ext uri="{BB962C8B-B14F-4D97-AF65-F5344CB8AC3E}">
        <p14:creationId xmlns:p14="http://schemas.microsoft.com/office/powerpoint/2010/main" val="21074226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D21C0-5A54-444A-83CB-1B42106C3F41}"/>
              </a:ext>
            </a:extLst>
          </p:cNvPr>
          <p:cNvPicPr>
            <a:picLocks noChangeAspect="1"/>
          </p:cNvPicPr>
          <p:nvPr/>
        </p:nvPicPr>
        <p:blipFill>
          <a:blip r:embed="rId2"/>
          <a:stretch>
            <a:fillRect/>
          </a:stretch>
        </p:blipFill>
        <p:spPr>
          <a:xfrm>
            <a:off x="0" y="0"/>
            <a:ext cx="4579144" cy="6858000"/>
          </a:xfrm>
          <a:prstGeom prst="rect">
            <a:avLst/>
          </a:prstGeom>
        </p:spPr>
      </p:pic>
      <p:pic>
        <p:nvPicPr>
          <p:cNvPr id="2" name="Picture 1">
            <a:extLst>
              <a:ext uri="{FF2B5EF4-FFF2-40B4-BE49-F238E27FC236}">
                <a16:creationId xmlns:a16="http://schemas.microsoft.com/office/drawing/2014/main" id="{04B45AD7-FBD8-487B-9A73-6F410C6A613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539355" y="290512"/>
            <a:ext cx="5076507" cy="6276975"/>
          </a:xfrm>
          <a:prstGeom prst="rect">
            <a:avLst/>
          </a:prstGeom>
        </p:spPr>
      </p:pic>
    </p:spTree>
    <p:extLst>
      <p:ext uri="{BB962C8B-B14F-4D97-AF65-F5344CB8AC3E}">
        <p14:creationId xmlns:p14="http://schemas.microsoft.com/office/powerpoint/2010/main" val="30552543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60D3E-96D7-4A6E-80A0-8A7F5D1B059D}"/>
              </a:ext>
            </a:extLst>
          </p:cNvPr>
          <p:cNvPicPr>
            <a:picLocks noChangeAspect="1"/>
          </p:cNvPicPr>
          <p:nvPr/>
        </p:nvPicPr>
        <p:blipFill>
          <a:blip r:embed="rId2"/>
          <a:stretch>
            <a:fillRect/>
          </a:stretch>
        </p:blipFill>
        <p:spPr>
          <a:xfrm>
            <a:off x="3256157" y="14249"/>
            <a:ext cx="5125844" cy="6834459"/>
          </a:xfrm>
          <a:prstGeom prst="rect">
            <a:avLst/>
          </a:prstGeom>
        </p:spPr>
      </p:pic>
    </p:spTree>
    <p:extLst>
      <p:ext uri="{BB962C8B-B14F-4D97-AF65-F5344CB8AC3E}">
        <p14:creationId xmlns:p14="http://schemas.microsoft.com/office/powerpoint/2010/main" val="37961541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7C47-176C-40AE-88E5-133EB6149D89}"/>
              </a:ext>
            </a:extLst>
          </p:cNvPr>
          <p:cNvSpPr>
            <a:spLocks noGrp="1"/>
          </p:cNvSpPr>
          <p:nvPr>
            <p:ph type="ctrTitle"/>
          </p:nvPr>
        </p:nvSpPr>
        <p:spPr>
          <a:xfrm>
            <a:off x="790575" y="1432223"/>
            <a:ext cx="11010899" cy="3035808"/>
          </a:xfrm>
        </p:spPr>
        <p:txBody>
          <a:bodyPr/>
          <a:lstStyle/>
          <a:p>
            <a:pPr algn="ctr"/>
            <a:r>
              <a:rPr lang="en-US" sz="6000" dirty="0"/>
              <a:t>The end of this world, is the beginning of ours</a:t>
            </a:r>
          </a:p>
        </p:txBody>
      </p:sp>
    </p:spTree>
    <p:extLst>
      <p:ext uri="{BB962C8B-B14F-4D97-AF65-F5344CB8AC3E}">
        <p14:creationId xmlns:p14="http://schemas.microsoft.com/office/powerpoint/2010/main" val="14319415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CE9B7-2915-4AC7-8BAD-5C752362C872}"/>
              </a:ext>
            </a:extLst>
          </p:cNvPr>
          <p:cNvPicPr>
            <a:picLocks noChangeAspect="1"/>
          </p:cNvPicPr>
          <p:nvPr/>
        </p:nvPicPr>
        <p:blipFill>
          <a:blip r:embed="rId2"/>
          <a:stretch>
            <a:fillRect/>
          </a:stretch>
        </p:blipFill>
        <p:spPr>
          <a:xfrm>
            <a:off x="10752424" y="304800"/>
            <a:ext cx="800554" cy="929378"/>
          </a:xfrm>
          <a:prstGeom prst="rect">
            <a:avLst/>
          </a:prstGeom>
        </p:spPr>
      </p:pic>
      <p:sp>
        <p:nvSpPr>
          <p:cNvPr id="6" name="TextBox 5">
            <a:extLst>
              <a:ext uri="{FF2B5EF4-FFF2-40B4-BE49-F238E27FC236}">
                <a16:creationId xmlns:a16="http://schemas.microsoft.com/office/drawing/2014/main" id="{275E589C-6657-4FB9-BF59-24C16342131F}"/>
              </a:ext>
            </a:extLst>
          </p:cNvPr>
          <p:cNvSpPr txBox="1"/>
          <p:nvPr/>
        </p:nvSpPr>
        <p:spPr>
          <a:xfrm>
            <a:off x="895349" y="474106"/>
            <a:ext cx="8448675"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 Monolithic Goals For the African American</a:t>
            </a:r>
          </a:p>
        </p:txBody>
      </p:sp>
      <p:sp>
        <p:nvSpPr>
          <p:cNvPr id="2" name="Rectangle 1">
            <a:extLst>
              <a:ext uri="{FF2B5EF4-FFF2-40B4-BE49-F238E27FC236}">
                <a16:creationId xmlns:a16="http://schemas.microsoft.com/office/drawing/2014/main" id="{79890828-0950-46E9-AD4F-B7DBCD8CBB42}"/>
              </a:ext>
            </a:extLst>
          </p:cNvPr>
          <p:cNvSpPr>
            <a:spLocks noChangeArrowheads="1"/>
          </p:cNvSpPr>
          <p:nvPr/>
        </p:nvSpPr>
        <p:spPr bwMode="auto">
          <a:xfrm>
            <a:off x="352426" y="1091431"/>
            <a:ext cx="1057224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#1</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African Americans will create their own scientific/spiritual theology based in Ma’at and proven by manifestations from the God within.  </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Monolithic Goal #2</a:t>
            </a:r>
            <a:r>
              <a:rPr kumimoji="0" lang="en-US" altLang="en-US" sz="2000" b="1"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will create technology, civilization and lifestyles promoting peace, equality, security, and justice.</a:t>
            </a:r>
            <a:endParaRPr kumimoji="0" lang="en-US" altLang="en-US" sz="2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Monolithic Goal #3 </a:t>
            </a:r>
            <a:r>
              <a:rPr kumimoji="0" lang="en-US"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We will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Move our population towards self-reliance from traditional American culture to creating or redeveloping our own.</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#4</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Create new entertainment concepts that are compatible with our reality and destiny.</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#5-</a:t>
            </a:r>
            <a:r>
              <a:rPr kumimoji="0" lang="en-US" altLang="en-US" sz="2000" b="1"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0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T</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he consumer/producer relationship</a:t>
            </a:r>
            <a:r>
              <a:rPr kumimoji="0" lang="en-US" altLang="en-US" sz="2000"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will be </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made amenable to both or a new system will be created.</a:t>
            </a:r>
            <a:r>
              <a:rPr kumimoji="0" lang="en-US" altLang="en-US" sz="20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defTabSz="914400" eaLnBrk="0" fontAlgn="base" hangingPunct="0">
              <a:spcBef>
                <a:spcPct val="0"/>
              </a:spcBef>
              <a:spcAft>
                <a:spcPct val="0"/>
              </a:spcAf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#6-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will take on the status of dual citizenship and create an autonomous nation-state. </a:t>
            </a:r>
          </a:p>
          <a:p>
            <a:pPr algn="just" defTabSz="914400" eaLnBrk="0" fontAlgn="base" hangingPunct="0">
              <a:spcBef>
                <a:spcPct val="0"/>
              </a:spcBef>
              <a:spcAft>
                <a:spcPct val="0"/>
              </a:spcAf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#7-</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will return to a holistic science that is good for the planet and people.</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#8- </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a:t>
            </a:r>
            <a:r>
              <a:rPr kumimoji="0" lang="en-US" altLang="en-US" sz="2000" i="0"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will move to create a Space Industrial Complex.</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#9-</a:t>
            </a: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will continue the American democratic legacy and principles without racism, sexism, and capitalism.</a:t>
            </a:r>
            <a:endParaRPr kumimoji="0" lang="en-US" altLang="en-US" sz="2000" b="0"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Monolithic Goal #10- </a:t>
            </a:r>
            <a:r>
              <a:rPr kumimoji="0" lang="en-US"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African Americans will </a:t>
            </a:r>
            <a:r>
              <a:rPr kumimoji="0" lang="en-US" altLang="en-US" sz="2000" b="0" i="0"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become </a:t>
            </a:r>
            <a:r>
              <a:rPr kumimoji="0" lang="en-US" altLang="en-US" sz="2000" b="0" i="0"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space faring people.</a:t>
            </a:r>
            <a:endParaRPr kumimoji="0" lang="en-US" altLang="en-US" sz="2000" b="0" i="0"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1908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A5C9-542E-41AF-80B3-09BA922A196A}"/>
              </a:ext>
            </a:extLst>
          </p:cNvPr>
          <p:cNvSpPr>
            <a:spLocks noGrp="1"/>
          </p:cNvSpPr>
          <p:nvPr>
            <p:ph type="ctrTitle"/>
          </p:nvPr>
        </p:nvSpPr>
        <p:spPr/>
        <p:txBody>
          <a:bodyPr/>
          <a:lstStyle/>
          <a:p>
            <a:r>
              <a:rPr lang="en-US" dirty="0"/>
              <a:t>Questions? </a:t>
            </a:r>
          </a:p>
        </p:txBody>
      </p:sp>
    </p:spTree>
    <p:extLst>
      <p:ext uri="{BB962C8B-B14F-4D97-AF65-F5344CB8AC3E}">
        <p14:creationId xmlns:p14="http://schemas.microsoft.com/office/powerpoint/2010/main" val="10729428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8383</TotalTime>
  <Words>3036</Words>
  <Application>Microsoft Office PowerPoint</Application>
  <PresentationFormat>Widescreen</PresentationFormat>
  <Paragraphs>526</Paragraphs>
  <Slides>99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Arial</vt:lpstr>
      <vt:lpstr>Calibri</vt:lpstr>
      <vt:lpstr>Rockwell</vt:lpstr>
      <vt:lpstr>Rockwell Condensed</vt:lpstr>
      <vt:lpstr>Times New Roman</vt:lpstr>
      <vt:lpstr>Wingdings</vt:lpstr>
      <vt:lpstr>Wood Type</vt:lpstr>
      <vt:lpstr>The Paper Militia  The Unofficial Guide to Pre/Post-Apocalyptic  Strategies for the African American in Texas and Abroad.   </vt:lpstr>
      <vt:lpstr>PowerPoint Presentation</vt:lpstr>
      <vt:lpstr>PowerPoint Presentation</vt:lpstr>
      <vt:lpstr>PowerPoint Presentation</vt:lpstr>
      <vt:lpstr>PowerPoint Presentation</vt:lpstr>
      <vt:lpstr>Problems seem  overwhelming…</vt:lpstr>
      <vt:lpstr>PowerPoint Presentation</vt:lpstr>
      <vt:lpstr>PowerPoint Presentation</vt:lpstr>
      <vt:lpstr>PowerPoint Presentation</vt:lpstr>
      <vt:lpstr>PowerPoint Presentation</vt:lpstr>
      <vt:lpstr>Monolithic Goal #3 -  We will move our community towards self-reliance from traditional American culture to creating or redeveloping our own. </vt:lpstr>
      <vt:lpstr>PowerPoint Presentation</vt:lpstr>
      <vt:lpstr>Politics 101 for the Radical </vt:lpstr>
      <vt:lpstr>PowerPoint Presentation</vt:lpstr>
      <vt:lpstr>PowerPoint Presentation</vt:lpstr>
      <vt:lpstr>Vote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Monolithic Goal #1 – We will create our own scientific/spiritual theology based in Ma’at and proven by manifestations from the God within.   </vt:lpstr>
      <vt:lpstr>PowerPoint Presentation</vt:lpstr>
      <vt:lpstr>PowerPoint Presentation</vt:lpstr>
      <vt:lpstr>PowerPoint Presentation</vt:lpstr>
      <vt:lpstr>Monolithic Goal #2 –We will create technology, civilization and lifestyles promoting peace, equality, security, and justice.</vt:lpstr>
      <vt:lpstr>PowerPoint Presentation</vt:lpstr>
      <vt:lpstr>(THIS IS REQUIRED FOR ALL FOOT SOLDIERS AND SUPPORT PERSONNEL OF #NFACTEXAS)     </vt:lpstr>
      <vt:lpstr>Their Constitution, Our Constitution  </vt:lpstr>
      <vt:lpstr>Monolithic Goal #5- The consumer/producer relationship will be made amenable to both or a new system will be created.  </vt:lpstr>
      <vt:lpstr>PowerPoint Presentation</vt:lpstr>
      <vt:lpstr>We hope that one day; African Americans can be seen and treated as American citizens. Equality is a part of the #1 monolithic goals. Many Americans embrace this Constitution and would even suggest that this condition of freedom and being American already exists. However, such is not the case en masse, and second-class citizenship status can be easily tested. African Americans understand their condition and treat them appropriately when:  </vt:lpstr>
      <vt:lpstr>Monolithic Goal #6- We will take on the status of dual citizenship and create an autonomous nation-state.   </vt:lpstr>
      <vt:lpstr>PowerPoint Presentation</vt:lpstr>
      <vt:lpstr>PowerPoint Presentation</vt:lpstr>
      <vt:lpstr>PowerPoint Presentation</vt:lpstr>
      <vt:lpstr>Monolithic Goal #10- African Americans will become space faring people. </vt:lpstr>
      <vt:lpstr>PowerPoint Presentation</vt:lpstr>
      <vt:lpstr>15 minute Break</vt:lpstr>
      <vt:lpstr>What ELSE are you Doing in the next 5, 50, 500 years? </vt:lpstr>
      <vt:lpstr>PowerPoint Presentation</vt:lpstr>
      <vt:lpstr>Your mindset    Your Individual Skill set   Your Money </vt:lpstr>
      <vt:lpstr>PowerPoint Presentation</vt:lpstr>
      <vt:lpstr>PowerPoint Presentation</vt:lpstr>
      <vt:lpstr>PowerPoint Presentation</vt:lpstr>
      <vt:lpstr>PowerPoint Presentation</vt:lpstr>
      <vt:lpstr>Monolithic Goal # 7- We will return to a holistic science and life style that is good for the planet and people.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Monolithic goal # 9 -African Americans will continue the American democratic legacy and principles without racism, sexism, and capitalism. </vt:lpstr>
      <vt:lpstr>PowerPoint Presentation</vt:lpstr>
      <vt:lpstr>PowerPoint Presentation</vt:lpstr>
      <vt:lpstr>PowerPoint Presentation</vt:lpstr>
      <vt:lpstr>PowerPoint Presentation</vt:lpstr>
      <vt:lpstr>Training  the next generation</vt:lpstr>
      <vt:lpstr>PowerPoint Presentation</vt:lpstr>
      <vt:lpstr>PowerPoint Presentation</vt:lpstr>
      <vt:lpstr>PowerPoint Presentation</vt:lpstr>
      <vt:lpstr>PowerPoint Presentation</vt:lpstr>
      <vt:lpstr>PowerPoint Presentation</vt:lpstr>
      <vt:lpstr>By comparison</vt:lpstr>
      <vt:lpstr>PowerPoint Presentation</vt:lpstr>
      <vt:lpstr>PowerPoint Presentation</vt:lpstr>
      <vt:lpstr>PowerPoint Presentation</vt:lpstr>
      <vt:lpstr>  Community improvement,  DMPs, S.A.N.E.,  Settlements  &amp;  Nation building.  </vt:lpstr>
      <vt:lpstr>PowerPoint Presentation</vt:lpstr>
      <vt:lpstr>PowerPoint Presentation</vt:lpstr>
      <vt:lpstr>PowerPoint Presentation</vt:lpstr>
      <vt:lpstr>PowerPoint Presentation</vt:lpstr>
      <vt:lpstr>PowerPoint Presentation</vt:lpstr>
      <vt:lpstr>PowerPoint Presentation</vt:lpstr>
      <vt:lpstr>Pathway for the CommUnity Prepper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 of this world, is the beginning of ours</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Paper Militia  The Unofficial Guide to Pre/Post-Apocalyptic  Strategies for the African American in Texas.</dc:title>
  <dc:creator>Marcus Branch</dc:creator>
  <cp:lastModifiedBy>Marcus Branch</cp:lastModifiedBy>
  <cp:revision>231</cp:revision>
  <dcterms:created xsi:type="dcterms:W3CDTF">2020-09-16T16:18:32Z</dcterms:created>
  <dcterms:modified xsi:type="dcterms:W3CDTF">2020-10-23T02:55:56Z</dcterms:modified>
</cp:coreProperties>
</file>