
<file path=[Content_Types].xml><?xml version="1.0" encoding="utf-8"?>
<Types xmlns="http://schemas.openxmlformats.org/package/2006/content-types">
  <Default Extension="png" ContentType="image/png"/>
  <Default Extension="jpeg" ContentType="image/jpeg"/>
  <Default Extension="emf" ContentType="image/x-emf"/>
  <Default Extension="jpe"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Lst>
  <p:notesMasterIdLst>
    <p:notesMasterId r:id="rId49"/>
  </p:notesMasterIdLst>
  <p:sldIdLst>
    <p:sldId id="277" r:id="rId3"/>
    <p:sldId id="297" r:id="rId4"/>
    <p:sldId id="306" r:id="rId5"/>
    <p:sldId id="336" r:id="rId6"/>
    <p:sldId id="335" r:id="rId7"/>
    <p:sldId id="328" r:id="rId8"/>
    <p:sldId id="338" r:id="rId9"/>
    <p:sldId id="333" r:id="rId10"/>
    <p:sldId id="309" r:id="rId11"/>
    <p:sldId id="308" r:id="rId12"/>
    <p:sldId id="345" r:id="rId13"/>
    <p:sldId id="310" r:id="rId14"/>
    <p:sldId id="334" r:id="rId15"/>
    <p:sldId id="314" r:id="rId16"/>
    <p:sldId id="313" r:id="rId17"/>
    <p:sldId id="337" r:id="rId18"/>
    <p:sldId id="316" r:id="rId19"/>
    <p:sldId id="311" r:id="rId20"/>
    <p:sldId id="329" r:id="rId21"/>
    <p:sldId id="260" r:id="rId22"/>
    <p:sldId id="330" r:id="rId23"/>
    <p:sldId id="327" r:id="rId24"/>
    <p:sldId id="319" r:id="rId25"/>
    <p:sldId id="307" r:id="rId26"/>
    <p:sldId id="332" r:id="rId27"/>
    <p:sldId id="315" r:id="rId28"/>
    <p:sldId id="339" r:id="rId29"/>
    <p:sldId id="340" r:id="rId30"/>
    <p:sldId id="341" r:id="rId31"/>
    <p:sldId id="261" r:id="rId32"/>
    <p:sldId id="326" r:id="rId33"/>
    <p:sldId id="325" r:id="rId34"/>
    <p:sldId id="324" r:id="rId35"/>
    <p:sldId id="263" r:id="rId36"/>
    <p:sldId id="322" r:id="rId37"/>
    <p:sldId id="312" r:id="rId38"/>
    <p:sldId id="331" r:id="rId39"/>
    <p:sldId id="264" r:id="rId40"/>
    <p:sldId id="303" r:id="rId41"/>
    <p:sldId id="321" r:id="rId42"/>
    <p:sldId id="317" r:id="rId43"/>
    <p:sldId id="318" r:id="rId44"/>
    <p:sldId id="274" r:id="rId45"/>
    <p:sldId id="344" r:id="rId46"/>
    <p:sldId id="343" r:id="rId47"/>
    <p:sldId id="34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Lst>
        </p14:section>
        <p14:section name="Author Your Presentation" id="{16378913-E5ED-4281-BAF5-F1F938CB0BED}">
          <p14:sldIdLst>
            <p14:sldId id="297"/>
            <p14:sldId id="306"/>
            <p14:sldId id="336"/>
            <p14:sldId id="335"/>
            <p14:sldId id="328"/>
            <p14:sldId id="338"/>
            <p14:sldId id="333"/>
            <p14:sldId id="309"/>
            <p14:sldId id="308"/>
            <p14:sldId id="345"/>
            <p14:sldId id="310"/>
            <p14:sldId id="334"/>
            <p14:sldId id="314"/>
            <p14:sldId id="313"/>
            <p14:sldId id="337"/>
            <p14:sldId id="316"/>
            <p14:sldId id="311"/>
            <p14:sldId id="329"/>
            <p14:sldId id="260"/>
            <p14:sldId id="330"/>
            <p14:sldId id="327"/>
            <p14:sldId id="319"/>
            <p14:sldId id="307"/>
            <p14:sldId id="332"/>
            <p14:sldId id="315"/>
            <p14:sldId id="339"/>
            <p14:sldId id="340"/>
            <p14:sldId id="341"/>
            <p14:sldId id="261"/>
            <p14:sldId id="326"/>
            <p14:sldId id="325"/>
            <p14:sldId id="324"/>
          </p14:sldIdLst>
        </p14:section>
        <p14:section name="Enrich Your Presentation" id="{E2D565D1-BA5E-44E6-A40E-50A644912248}">
          <p14:sldIdLst>
            <p14:sldId id="263"/>
            <p14:sldId id="322"/>
            <p14:sldId id="312"/>
            <p14:sldId id="331"/>
            <p14:sldId id="264"/>
          </p14:sldIdLst>
        </p14:section>
        <p14:section name="Deliver Your Presentation" id="{71D59651-8EFA-4415-9623-98B4C4A8699C}">
          <p14:sldIdLst>
            <p14:sldId id="303"/>
            <p14:sldId id="321"/>
            <p14:sldId id="317"/>
            <p14:sldId id="318"/>
          </p14:sldIdLst>
        </p14:section>
        <p14:section name="There's More!" id="{2E16B512-814A-4DC1-A986-25475E10E0EF}">
          <p14:sldIdLst>
            <p14:sldId id="274"/>
            <p14:sldId id="344"/>
            <p14:sldId id="343"/>
            <p14:sldId id="34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17" autoAdjust="0"/>
    <p:restoredTop sz="99712" autoAdjust="0"/>
  </p:normalViewPr>
  <p:slideViewPr>
    <p:cSldViewPr>
      <p:cViewPr>
        <p:scale>
          <a:sx n="95" d="100"/>
          <a:sy n="95" d="100"/>
        </p:scale>
        <p:origin x="-1314" y="18"/>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6/27/2017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292108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46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45</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6/27/2017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6/27/2017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6/27/2017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6/27/2017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6/27/2017</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197301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35889291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6/27/2017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360406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6/27/2017</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1572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solidFill>
                  <a:srgbClr val="262626">
                    <a:tint val="75000"/>
                  </a:srgbClr>
                </a:solidFill>
              </a:rPr>
              <a:pPr/>
              <a:t>6/27/2017</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2142022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6/27/2017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4074752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solidFill>
                  <a:srgbClr val="262626">
                    <a:tint val="75000"/>
                  </a:srgbClr>
                </a:solidFill>
              </a:rPr>
              <a:pPr/>
              <a:t>6/27/2017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359787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6/27/2017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665403255"/>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6/27/2017</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409643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6/27/2017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80069110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6/27/2017</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3692583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tint val="75000"/>
                  </a:srgbClr>
                </a:solidFill>
              </a:rPr>
              <a:pPr/>
              <a:t>6/27/2017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33353127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6/27/2017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42845403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solidFill>
                  <a:srgbClr val="262626">
                    <a:tint val="75000"/>
                  </a:srgbClr>
                </a:solidFill>
              </a:rPr>
              <a:pPr/>
              <a:t>6/27/2017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11553407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6/27/2017</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6/27/2017</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6/27/2017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6/27/2017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6/27/2017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6/27/2017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6/27/2017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solidFill>
                  <a:srgbClr val="262626">
                    <a:tint val="75000"/>
                  </a:srgbClr>
                </a:solidFill>
              </a:rPr>
              <a:pPr/>
              <a:t>6/27/2017</a:t>
            </a:fld>
            <a:endParaRPr lang="en-US"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94748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jpeg"/><Relationship Id="rId3" Type="http://schemas.openxmlformats.org/officeDocument/2006/relationships/image" Target="../media/image49.pn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image" Target="../media/image48.jpeg"/><Relationship Id="rId1" Type="http://schemas.openxmlformats.org/officeDocument/2006/relationships/slideLayout" Target="../slideLayouts/slideLayout5.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 Id="rId14" Type="http://schemas.openxmlformats.org/officeDocument/2006/relationships/image" Target="../media/image60.jpeg"/></Relationships>
</file>

<file path=ppt/slides/_rels/slide1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4.xml"/><Relationship Id="rId5" Type="http://schemas.openxmlformats.org/officeDocument/2006/relationships/image" Target="../media/image68.jpeg"/><Relationship Id="rId4" Type="http://schemas.openxmlformats.org/officeDocument/2006/relationships/image" Target="../media/image67.jpeg"/></Relationships>
</file>

<file path=ppt/slides/_rels/slide1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5.xml"/><Relationship Id="rId5" Type="http://schemas.openxmlformats.org/officeDocument/2006/relationships/image" Target="../media/image72.jpeg"/><Relationship Id="rId4" Type="http://schemas.openxmlformats.org/officeDocument/2006/relationships/image" Target="../media/image7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xml"/><Relationship Id="rId6" Type="http://schemas.openxmlformats.org/officeDocument/2006/relationships/image" Target="../media/image81.emf"/><Relationship Id="rId5" Type="http://schemas.openxmlformats.org/officeDocument/2006/relationships/image" Target="../media/image80.jpeg"/><Relationship Id="rId4" Type="http://schemas.openxmlformats.org/officeDocument/2006/relationships/image" Target="../media/image79.jpg"/></Relationships>
</file>

<file path=ppt/slides/_rels/slide2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5.xml"/><Relationship Id="rId5" Type="http://schemas.openxmlformats.org/officeDocument/2006/relationships/image" Target="../media/image89.png"/><Relationship Id="rId4" Type="http://schemas.openxmlformats.org/officeDocument/2006/relationships/image" Target="../media/image88.jpeg"/></Relationships>
</file>

<file path=ppt/slides/_rels/slide28.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image" Target="../media/image90.jpeg"/><Relationship Id="rId1" Type="http://schemas.openxmlformats.org/officeDocument/2006/relationships/slideLayout" Target="../slideLayouts/slideLayout11.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2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5.xml"/><Relationship Id="rId5" Type="http://schemas.openxmlformats.org/officeDocument/2006/relationships/image" Target="../media/image89.png"/><Relationship Id="rId4" Type="http://schemas.openxmlformats.org/officeDocument/2006/relationships/image" Target="../media/image88.jpeg"/></Relationships>
</file>

<file path=ppt/slides/_rels/slide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3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png"/></Relationships>
</file>

<file path=ppt/slides/_rels/slide31.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101.png"/><Relationship Id="rId7" Type="http://schemas.openxmlformats.org/officeDocument/2006/relationships/image" Target="../media/image105.jpeg"/><Relationship Id="rId2" Type="http://schemas.openxmlformats.org/officeDocument/2006/relationships/image" Target="../media/image100.jpeg"/><Relationship Id="rId1" Type="http://schemas.openxmlformats.org/officeDocument/2006/relationships/slideLayout" Target="../slideLayouts/slideLayout11.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2.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11.jpeg"/><Relationship Id="rId5" Type="http://schemas.openxmlformats.org/officeDocument/2006/relationships/image" Target="../media/image12.jpe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16.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15.jpeg"/><Relationship Id="rId5" Type="http://schemas.openxmlformats.org/officeDocument/2006/relationships/image" Target="../media/image114.png"/><Relationship Id="rId4" Type="http://schemas.openxmlformats.org/officeDocument/2006/relationships/image" Target="../media/image113.gif"/></Relationships>
</file>

<file path=ppt/slides/_rels/slide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jpg"/><Relationship Id="rId7" Type="http://schemas.openxmlformats.org/officeDocument/2006/relationships/image" Target="../media/image127.png"/><Relationship Id="rId2" Type="http://schemas.openxmlformats.org/officeDocument/2006/relationships/image" Target="../media/image122.jpg"/><Relationship Id="rId1" Type="http://schemas.openxmlformats.org/officeDocument/2006/relationships/slideLayout" Target="../slideLayouts/slideLayout20.xml"/><Relationship Id="rId6" Type="http://schemas.openxmlformats.org/officeDocument/2006/relationships/image" Target="../media/image126.png"/><Relationship Id="rId5" Type="http://schemas.openxmlformats.org/officeDocument/2006/relationships/image" Target="../media/image125.jpg"/><Relationship Id="rId4" Type="http://schemas.openxmlformats.org/officeDocument/2006/relationships/image" Target="../media/image124.jpg"/><Relationship Id="rId9" Type="http://schemas.openxmlformats.org/officeDocument/2006/relationships/image" Target="../media/image129.pn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31.jpeg"/><Relationship Id="rId3" Type="http://schemas.openxmlformats.org/officeDocument/2006/relationships/image" Target="../media/image19.jpeg"/><Relationship Id="rId7" Type="http://schemas.openxmlformats.org/officeDocument/2006/relationships/image" Target="../media/image130.jpe"/><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err="1" smtClean="0"/>
              <a:t>www.corenovus.org</a:t>
            </a:r>
            <a:endParaRPr lang="en-US" dirty="0" smtClean="0"/>
          </a:p>
        </p:txBody>
      </p:sp>
      <p:sp>
        <p:nvSpPr>
          <p:cNvPr id="5" name="Title 4"/>
          <p:cNvSpPr>
            <a:spLocks noGrp="1"/>
          </p:cNvSpPr>
          <p:nvPr>
            <p:ph type="title"/>
          </p:nvPr>
        </p:nvSpPr>
        <p:spPr>
          <a:xfrm>
            <a:off x="228600" y="3048000"/>
            <a:ext cx="7391400" cy="1828800"/>
          </a:xfrm>
        </p:spPr>
        <p:txBody>
          <a:bodyPr>
            <a:normAutofit fontScale="90000"/>
          </a:bodyPr>
          <a:lstStyle/>
          <a:p>
            <a:pPr algn="l"/>
            <a:r>
              <a:rPr lang="en-US" sz="2400" b="0" dirty="0" smtClean="0">
                <a:solidFill>
                  <a:srgbClr val="7BCF27"/>
                </a:solidFill>
                <a:latin typeface="Calibri" pitchFamily="34" charset="0"/>
              </a:rPr>
              <a:t>Introducing</a:t>
            </a:r>
            <a:br>
              <a:rPr lang="en-US" sz="2400" b="0" dirty="0" smtClean="0">
                <a:solidFill>
                  <a:srgbClr val="7BCF27"/>
                </a:solidFill>
                <a:latin typeface="Calibri" pitchFamily="34" charset="0"/>
              </a:rPr>
            </a:br>
            <a:r>
              <a:rPr lang="en-US" sz="4000" b="0" dirty="0" smtClean="0"/>
              <a:t>Music, Man and the Mind</a:t>
            </a:r>
            <a:r>
              <a:rPr lang="en-US" sz="4000" b="0" dirty="0"/>
              <a:t/>
            </a:r>
            <a:br>
              <a:rPr lang="en-US" sz="4000" b="0" dirty="0"/>
            </a:br>
            <a:r>
              <a:rPr lang="en-US" sz="4000" b="0" dirty="0" smtClean="0"/>
              <a:t>			</a:t>
            </a:r>
            <a:r>
              <a:rPr lang="en-US" sz="2000" b="0" dirty="0" smtClean="0">
                <a:solidFill>
                  <a:schemeClr val="accent6">
                    <a:lumMod val="75000"/>
                  </a:schemeClr>
                </a:solidFill>
              </a:rPr>
              <a:t>Deprogramming </a:t>
            </a:r>
            <a:r>
              <a:rPr lang="en-US" sz="2000" b="0" dirty="0">
                <a:solidFill>
                  <a:schemeClr val="accent6">
                    <a:lumMod val="75000"/>
                  </a:schemeClr>
                </a:solidFill>
              </a:rPr>
              <a:t>of the Negro Series</a:t>
            </a:r>
            <a:br>
              <a:rPr lang="en-US" sz="2000" b="0" dirty="0">
                <a:solidFill>
                  <a:schemeClr val="accent6">
                    <a:lumMod val="75000"/>
                  </a:schemeClr>
                </a:solidFill>
              </a:rPr>
            </a:br>
            <a:endParaRPr lang="en-US" sz="2000" b="0" dirty="0">
              <a:solidFill>
                <a:schemeClr val="accent6">
                  <a:lumMod val="75000"/>
                </a:schemeClr>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986" y="152401"/>
            <a:ext cx="2133414" cy="2576840"/>
          </a:xfrm>
          <a:prstGeom prst="rect">
            <a:avLst/>
          </a:prstGeom>
        </p:spPr>
      </p:pic>
      <p:pic>
        <p:nvPicPr>
          <p:cNvPr id="1027" name="Picture 3" descr="C:\Users\Marcus Branch\AppData\Local\Microsoft\Windows\INetCache\IE\LCIPJ0P6\5187487629_42641454fb_z[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11003" y="2853278"/>
            <a:ext cx="1353969" cy="7281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17185" y="4343400"/>
            <a:ext cx="1347787" cy="73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11002" y="3581400"/>
            <a:ext cx="1348107" cy="8879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t>In society,  music intertwines with </a:t>
            </a:r>
            <a:r>
              <a:rPr lang="en-US" sz="2000" dirty="0" smtClean="0"/>
              <a:t>culture, influences fashion, creates </a:t>
            </a:r>
            <a:r>
              <a:rPr lang="en-US" sz="2000" dirty="0"/>
              <a:t>role models </a:t>
            </a:r>
            <a:r>
              <a:rPr lang="en-US" sz="2000" dirty="0" smtClean="0"/>
              <a:t>and standards of beauty. </a:t>
            </a:r>
            <a:r>
              <a:rPr lang="en-US" sz="2000" dirty="0"/>
              <a:t>Music can reflect </a:t>
            </a:r>
            <a:r>
              <a:rPr lang="en-US" sz="2000" dirty="0" smtClean="0"/>
              <a:t>society as a whole.</a:t>
            </a:r>
            <a:endParaRPr lang="en-US" sz="2000"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rot="1041478">
            <a:off x="2514600" y="1219200"/>
            <a:ext cx="2438400" cy="1622644"/>
          </a:xfrm>
        </p:spPr>
      </p:pic>
      <p:pic>
        <p:nvPicPr>
          <p:cNvPr id="4098"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bwMode="auto">
          <a:xfrm rot="20245591">
            <a:off x="218721" y="1366456"/>
            <a:ext cx="268984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03289">
            <a:off x="4571999" y="1143000"/>
            <a:ext cx="2466975" cy="18478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58911">
            <a:off x="6276575" y="1389309"/>
            <a:ext cx="2619375" cy="17430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03289">
            <a:off x="5332167" y="3048519"/>
            <a:ext cx="2952750" cy="15525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26587">
            <a:off x="3742875" y="3311383"/>
            <a:ext cx="2857500" cy="16002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107310">
            <a:off x="1035491" y="2776537"/>
            <a:ext cx="2705100" cy="1685925"/>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87977">
            <a:off x="7148589" y="2556557"/>
            <a:ext cx="1752600" cy="260985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43635" y="4847277"/>
            <a:ext cx="2628900" cy="173355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323125">
            <a:off x="2217077" y="4229051"/>
            <a:ext cx="2562225" cy="1781175"/>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698317">
            <a:off x="6103621" y="4914701"/>
            <a:ext cx="2857500" cy="1600200"/>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765447">
            <a:off x="51727" y="4188075"/>
            <a:ext cx="2609850" cy="1752600"/>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19200" y="5278839"/>
            <a:ext cx="2857500" cy="1600200"/>
          </a:xfrm>
          <a:prstGeom prst="rect">
            <a:avLst/>
          </a:prstGeom>
        </p:spPr>
      </p:pic>
    </p:spTree>
    <p:extLst>
      <p:ext uri="{BB962C8B-B14F-4D97-AF65-F5344CB8AC3E}">
        <p14:creationId xmlns:p14="http://schemas.microsoft.com/office/powerpoint/2010/main" val="474796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7750" y="2862262"/>
            <a:ext cx="2857500" cy="16002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38750" y="2862262"/>
            <a:ext cx="2857500" cy="1600200"/>
          </a:xfrm>
        </p:spPr>
      </p:pic>
    </p:spTree>
    <p:extLst>
      <p:ext uri="{BB962C8B-B14F-4D97-AF65-F5344CB8AC3E}">
        <p14:creationId xmlns:p14="http://schemas.microsoft.com/office/powerpoint/2010/main" val="205213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out exercise              Page 2</a:t>
            </a:r>
            <a:endParaRPr lang="en-US" dirty="0"/>
          </a:p>
        </p:txBody>
      </p:sp>
      <p:sp>
        <p:nvSpPr>
          <p:cNvPr id="3" name="Text Placeholder 2"/>
          <p:cNvSpPr>
            <a:spLocks noGrp="1"/>
          </p:cNvSpPr>
          <p:nvPr>
            <p:ph type="body" idx="1"/>
          </p:nvPr>
        </p:nvSpPr>
        <p:spPr/>
        <p:txBody>
          <a:bodyPr/>
          <a:lstStyle/>
          <a:p>
            <a:r>
              <a:rPr lang="en-US" dirty="0" smtClean="0"/>
              <a:t>1000 year old music/Fads and One hit wonders</a:t>
            </a:r>
            <a:endParaRPr lang="en-US" dirty="0"/>
          </a:p>
        </p:txBody>
      </p:sp>
      <p:sp>
        <p:nvSpPr>
          <p:cNvPr id="4" name="TextBox 3"/>
          <p:cNvSpPr txBox="1"/>
          <p:nvPr/>
        </p:nvSpPr>
        <p:spPr>
          <a:xfrm>
            <a:off x="6705600" y="457200"/>
            <a:ext cx="2438400" cy="215444"/>
          </a:xfrm>
          <a:prstGeom prst="rect">
            <a:avLst/>
          </a:prstGeom>
          <a:noFill/>
        </p:spPr>
        <p:txBody>
          <a:bodyPr wrap="square" rtlCol="0">
            <a:spAutoFit/>
          </a:bodyPr>
          <a:lstStyle/>
          <a:p>
            <a:pPr algn="r"/>
            <a:r>
              <a:rPr lang="en-US" sz="800" dirty="0"/>
              <a:t>©2017 </a:t>
            </a:r>
            <a:r>
              <a:rPr lang="en-US" sz="800" dirty="0" err="1"/>
              <a:t>www.CoreNovus.org</a:t>
            </a:r>
            <a:endParaRPr lang="en-US" sz="800" dirty="0"/>
          </a:p>
        </p:txBody>
      </p:sp>
    </p:spTree>
    <p:extLst>
      <p:ext uri="{BB962C8B-B14F-4D97-AF65-F5344CB8AC3E}">
        <p14:creationId xmlns:p14="http://schemas.microsoft.com/office/powerpoint/2010/main" val="219601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81200" y="3200400"/>
            <a:ext cx="5105400" cy="3312105"/>
          </a:xfrm>
        </p:spPr>
      </p:pic>
      <p:sp>
        <p:nvSpPr>
          <p:cNvPr id="4" name="Content Placeholder 3"/>
          <p:cNvSpPr>
            <a:spLocks noGrp="1"/>
          </p:cNvSpPr>
          <p:nvPr>
            <p:ph sz="half" idx="2"/>
          </p:nvPr>
        </p:nvSpPr>
        <p:spPr>
          <a:xfrm>
            <a:off x="609600" y="1295400"/>
            <a:ext cx="8001000" cy="1981200"/>
          </a:xfrm>
        </p:spPr>
        <p:txBody>
          <a:bodyPr>
            <a:normAutofit fontScale="92500" lnSpcReduction="10000"/>
          </a:bodyPr>
          <a:lstStyle/>
          <a:p>
            <a:pPr algn="just"/>
            <a:r>
              <a:rPr lang="en-US" dirty="0"/>
              <a:t>Sounds can be heard anywhere in the universe, including the vacuum of space. Science tells us that the unborn can be effected by music. So, even in the womb, before one comes into existence, sound can be heard. </a:t>
            </a:r>
          </a:p>
        </p:txBody>
      </p:sp>
    </p:spTree>
    <p:extLst>
      <p:ext uri="{BB962C8B-B14F-4D97-AF65-F5344CB8AC3E}">
        <p14:creationId xmlns:p14="http://schemas.microsoft.com/office/powerpoint/2010/main" val="499171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Rap</a:t>
            </a:r>
            <a:endParaRPr lang="en-US" dirty="0"/>
          </a:p>
        </p:txBody>
      </p:sp>
      <p:sp>
        <p:nvSpPr>
          <p:cNvPr id="3" name="Content Placeholder 2"/>
          <p:cNvSpPr>
            <a:spLocks noGrp="1"/>
          </p:cNvSpPr>
          <p:nvPr>
            <p:ph sz="half" idx="1"/>
          </p:nvPr>
        </p:nvSpPr>
        <p:spPr>
          <a:xfrm>
            <a:off x="457200" y="990600"/>
            <a:ext cx="4038600" cy="5638800"/>
          </a:xfrm>
        </p:spPr>
        <p:txBody>
          <a:bodyPr numCol="1">
            <a:normAutofit lnSpcReduction="10000"/>
          </a:bodyPr>
          <a:lstStyle/>
          <a:p>
            <a:pPr algn="just"/>
            <a:r>
              <a:rPr lang="en-US" sz="2000" i="1" dirty="0"/>
              <a:t>The Genre of Rap, </a:t>
            </a:r>
            <a:r>
              <a:rPr lang="en-US" sz="2000" i="1" dirty="0" err="1"/>
              <a:t>Gangsta</a:t>
            </a:r>
            <a:r>
              <a:rPr lang="en-US" sz="2000" i="1" dirty="0"/>
              <a:t>, R&amp;B, Jazz, Pop, and many others are considered music with soul and rhythm of the “African” persuasion. </a:t>
            </a:r>
            <a:endParaRPr lang="en-US" sz="2000" i="1" dirty="0" smtClean="0"/>
          </a:p>
          <a:p>
            <a:pPr marL="0" indent="0" algn="just">
              <a:buNone/>
            </a:pPr>
            <a:endParaRPr lang="en-US" sz="2000" b="1" dirty="0" smtClean="0"/>
          </a:p>
          <a:p>
            <a:pPr marL="0" indent="0" algn="just">
              <a:buNone/>
            </a:pPr>
            <a:endParaRPr lang="en-US" sz="2000" b="1" dirty="0"/>
          </a:p>
          <a:p>
            <a:pPr marL="0" indent="0" algn="just">
              <a:buNone/>
            </a:pPr>
            <a:r>
              <a:rPr lang="en-US" sz="2000" b="1" dirty="0" smtClean="0"/>
              <a:t>(Wikipedia) </a:t>
            </a:r>
            <a:r>
              <a:rPr lang="en-US" sz="2000" b="1" dirty="0"/>
              <a:t>a list of rap styles </a:t>
            </a:r>
            <a:endParaRPr lang="en-US" sz="2000" b="1" dirty="0" smtClean="0"/>
          </a:p>
          <a:p>
            <a:r>
              <a:rPr lang="en-US" dirty="0" smtClean="0">
                <a:latin typeface="Old English Text MT" panose="03040902040508030806" pitchFamily="66" charset="0"/>
              </a:rPr>
              <a:t>Historical </a:t>
            </a:r>
            <a:r>
              <a:rPr lang="en-US" dirty="0">
                <a:latin typeface="Old English Text MT" panose="03040902040508030806" pitchFamily="66" charset="0"/>
              </a:rPr>
              <a:t>time </a:t>
            </a:r>
            <a:r>
              <a:rPr lang="en-US" dirty="0" smtClean="0">
                <a:latin typeface="Old English Text MT" panose="03040902040508030806" pitchFamily="66" charset="0"/>
              </a:rPr>
              <a:t>periods</a:t>
            </a:r>
          </a:p>
          <a:p>
            <a:r>
              <a:rPr lang="en-US" sz="3600" b="1" dirty="0" smtClean="0">
                <a:latin typeface="AR CARTER" panose="02000000000000000000" pitchFamily="2" charset="0"/>
              </a:rPr>
              <a:t>Roots </a:t>
            </a:r>
            <a:r>
              <a:rPr lang="en-US" sz="3600" b="1" dirty="0">
                <a:latin typeface="AR CARTER" panose="02000000000000000000" pitchFamily="2" charset="0"/>
              </a:rPr>
              <a:t>of hip hop</a:t>
            </a:r>
          </a:p>
          <a:p>
            <a:r>
              <a:rPr lang="en-US" sz="3200" dirty="0">
                <a:latin typeface="AR DARLING" panose="02000000000000000000" pitchFamily="2" charset="0"/>
              </a:rPr>
              <a:t>Old school hip hop</a:t>
            </a:r>
          </a:p>
          <a:p>
            <a:r>
              <a:rPr lang="en-US" sz="3200" dirty="0">
                <a:latin typeface="AR BERKLEY" panose="02000000000000000000" pitchFamily="2" charset="0"/>
              </a:rPr>
              <a:t>New school hip hop</a:t>
            </a:r>
          </a:p>
          <a:p>
            <a:r>
              <a:rPr lang="en-US" dirty="0">
                <a:latin typeface="AR ESSENCE" panose="02000000000000000000" pitchFamily="2" charset="0"/>
              </a:rPr>
              <a:t>Golden age hip </a:t>
            </a:r>
            <a:r>
              <a:rPr lang="en-US" dirty="0" smtClean="0">
                <a:latin typeface="AR ESSENCE" panose="02000000000000000000" pitchFamily="2" charset="0"/>
              </a:rPr>
              <a:t>hop</a:t>
            </a:r>
            <a:endParaRPr lang="en-US" dirty="0">
              <a:latin typeface="AR ESSENCE" panose="02000000000000000000" pitchFamily="2" charset="0"/>
            </a:endParaRPr>
          </a:p>
        </p:txBody>
      </p:sp>
      <p:sp>
        <p:nvSpPr>
          <p:cNvPr id="4" name="Content Placeholder 3"/>
          <p:cNvSpPr>
            <a:spLocks noGrp="1"/>
          </p:cNvSpPr>
          <p:nvPr>
            <p:ph sz="half" idx="2"/>
          </p:nvPr>
        </p:nvSpPr>
        <p:spPr>
          <a:xfrm>
            <a:off x="4648200" y="990600"/>
            <a:ext cx="4038600" cy="5638800"/>
          </a:xfrm>
        </p:spPr>
        <p:txBody>
          <a:bodyPr numCol="3">
            <a:normAutofit lnSpcReduction="10000"/>
          </a:bodyPr>
          <a:lstStyle/>
          <a:p>
            <a:r>
              <a:rPr lang="en-US" sz="1200" dirty="0"/>
              <a:t>Derived styles</a:t>
            </a:r>
          </a:p>
          <a:p>
            <a:r>
              <a:rPr lang="en-US" sz="1200" dirty="0"/>
              <a:t>Alternative hip hop</a:t>
            </a:r>
          </a:p>
          <a:p>
            <a:r>
              <a:rPr lang="en-US" sz="1200" dirty="0"/>
              <a:t>Avant-garde hip hop</a:t>
            </a:r>
          </a:p>
          <a:p>
            <a:r>
              <a:rPr lang="en-US" sz="1200" dirty="0" err="1"/>
              <a:t>Breakbeat1</a:t>
            </a:r>
            <a:endParaRPr lang="en-US" sz="1200" dirty="0"/>
          </a:p>
          <a:p>
            <a:r>
              <a:rPr lang="en-US" sz="1200" dirty="0" err="1"/>
              <a:t>Britcore</a:t>
            </a:r>
            <a:endParaRPr lang="en-US" sz="1200" dirty="0"/>
          </a:p>
          <a:p>
            <a:r>
              <a:rPr lang="en-US" sz="1200" dirty="0"/>
              <a:t>Boom bap</a:t>
            </a:r>
          </a:p>
          <a:p>
            <a:r>
              <a:rPr lang="en-US" sz="1200" dirty="0"/>
              <a:t>Chap </a:t>
            </a:r>
            <a:r>
              <a:rPr lang="en-US" sz="1200" dirty="0" err="1"/>
              <a:t>hop6</a:t>
            </a:r>
            <a:endParaRPr lang="en-US" sz="1200" dirty="0"/>
          </a:p>
          <a:p>
            <a:r>
              <a:rPr lang="en-US" sz="1200" dirty="0"/>
              <a:t>Chopped and screwed</a:t>
            </a:r>
          </a:p>
          <a:p>
            <a:r>
              <a:rPr lang="en-US" sz="1200" dirty="0"/>
              <a:t>Chopper</a:t>
            </a:r>
          </a:p>
          <a:p>
            <a:r>
              <a:rPr lang="en-US" sz="1200" dirty="0"/>
              <a:t>Christian hip hop</a:t>
            </a:r>
          </a:p>
          <a:p>
            <a:r>
              <a:rPr lang="en-US" sz="1200" dirty="0"/>
              <a:t>Comedy hip hop</a:t>
            </a:r>
          </a:p>
          <a:p>
            <a:r>
              <a:rPr lang="en-US" sz="1200" dirty="0"/>
              <a:t>Contemporary R&amp;B</a:t>
            </a:r>
          </a:p>
          <a:p>
            <a:r>
              <a:rPr lang="en-US" sz="1200" dirty="0"/>
              <a:t>Conscious hip hop</a:t>
            </a:r>
          </a:p>
          <a:p>
            <a:r>
              <a:rPr lang="en-US" sz="1200" dirty="0"/>
              <a:t>Country-rap</a:t>
            </a:r>
          </a:p>
          <a:p>
            <a:r>
              <a:rPr lang="en-US" sz="1200" dirty="0" err="1"/>
              <a:t>Crunk</a:t>
            </a:r>
            <a:endParaRPr lang="en-US" sz="1200" dirty="0"/>
          </a:p>
          <a:p>
            <a:r>
              <a:rPr lang="en-US" sz="1200" dirty="0" err="1"/>
              <a:t>Crunkcore4</a:t>
            </a:r>
            <a:endParaRPr lang="en-US" sz="1200" dirty="0"/>
          </a:p>
          <a:p>
            <a:r>
              <a:rPr lang="en-US" sz="1200" dirty="0" err="1"/>
              <a:t>Crunk</a:t>
            </a:r>
            <a:r>
              <a:rPr lang="en-US" sz="1200" dirty="0"/>
              <a:t>-Hop</a:t>
            </a:r>
          </a:p>
          <a:p>
            <a:r>
              <a:rPr lang="en-US" sz="1200" dirty="0"/>
              <a:t>Cloud rap</a:t>
            </a:r>
          </a:p>
          <a:p>
            <a:r>
              <a:rPr lang="en-US" sz="1200" dirty="0"/>
              <a:t>Drill</a:t>
            </a:r>
          </a:p>
          <a:p>
            <a:r>
              <a:rPr lang="en-US" sz="1200" dirty="0"/>
              <a:t>Electro </a:t>
            </a:r>
            <a:r>
              <a:rPr lang="en-US" sz="1200" dirty="0" err="1"/>
              <a:t>hop1</a:t>
            </a:r>
            <a:endParaRPr lang="en-US" sz="1200" dirty="0"/>
          </a:p>
          <a:p>
            <a:r>
              <a:rPr lang="en-US" sz="1200" dirty="0"/>
              <a:t>Experimental hip hop</a:t>
            </a:r>
          </a:p>
          <a:p>
            <a:r>
              <a:rPr lang="en-US" sz="1200" dirty="0"/>
              <a:t>Freestyle rap</a:t>
            </a:r>
          </a:p>
          <a:p>
            <a:r>
              <a:rPr lang="en-US" sz="1200" dirty="0"/>
              <a:t>G-funk</a:t>
            </a:r>
          </a:p>
          <a:p>
            <a:r>
              <a:rPr lang="en-US" sz="1200" dirty="0" err="1"/>
              <a:t>Gangsta</a:t>
            </a:r>
            <a:r>
              <a:rPr lang="en-US" sz="1200" dirty="0"/>
              <a:t> rap</a:t>
            </a:r>
          </a:p>
          <a:p>
            <a:r>
              <a:rPr lang="en-US" sz="1200" dirty="0"/>
              <a:t>Ghetto </a:t>
            </a:r>
            <a:r>
              <a:rPr lang="en-US" sz="1200" dirty="0" err="1"/>
              <a:t>house1</a:t>
            </a:r>
            <a:endParaRPr lang="en-US" sz="1200" dirty="0"/>
          </a:p>
          <a:p>
            <a:r>
              <a:rPr lang="en-US" sz="1200" dirty="0" err="1"/>
              <a:t>Ghettotech1</a:t>
            </a:r>
            <a:endParaRPr lang="en-US" sz="1200" dirty="0"/>
          </a:p>
          <a:p>
            <a:r>
              <a:rPr lang="en-US" sz="1200" dirty="0"/>
              <a:t>Glitch </a:t>
            </a:r>
            <a:r>
              <a:rPr lang="en-US" sz="1200" dirty="0" err="1"/>
              <a:t>hop1</a:t>
            </a:r>
            <a:endParaRPr lang="en-US" sz="1200" dirty="0"/>
          </a:p>
          <a:p>
            <a:r>
              <a:rPr lang="en-US" sz="1200" dirty="0" err="1"/>
              <a:t>Grime1</a:t>
            </a:r>
            <a:endParaRPr lang="en-US" sz="1200" dirty="0"/>
          </a:p>
          <a:p>
            <a:r>
              <a:rPr lang="en-US" sz="1200" dirty="0"/>
              <a:t>Hardcore hip hop</a:t>
            </a:r>
          </a:p>
          <a:p>
            <a:r>
              <a:rPr lang="en-US" sz="1200" dirty="0"/>
              <a:t>Hip hop </a:t>
            </a:r>
            <a:r>
              <a:rPr lang="en-US" sz="1200" dirty="0" err="1"/>
              <a:t>soul3</a:t>
            </a:r>
            <a:endParaRPr lang="en-US" sz="1200" dirty="0"/>
          </a:p>
          <a:p>
            <a:r>
              <a:rPr lang="en-US" sz="1200" dirty="0"/>
              <a:t>Hip </a:t>
            </a:r>
            <a:r>
              <a:rPr lang="en-US" sz="1200" dirty="0" err="1"/>
              <a:t>house1</a:t>
            </a:r>
            <a:endParaRPr lang="en-US" sz="1200" dirty="0"/>
          </a:p>
          <a:p>
            <a:r>
              <a:rPr lang="en-US" sz="1200" dirty="0"/>
              <a:t>Horrorcore</a:t>
            </a:r>
          </a:p>
          <a:p>
            <a:r>
              <a:rPr lang="en-US" sz="1200" dirty="0" err="1"/>
              <a:t>Hyphy</a:t>
            </a:r>
            <a:endParaRPr lang="en-US" sz="1200" dirty="0"/>
          </a:p>
          <a:p>
            <a:r>
              <a:rPr lang="en-US" sz="1200" dirty="0"/>
              <a:t>Industrial hip hop</a:t>
            </a:r>
          </a:p>
          <a:p>
            <a:r>
              <a:rPr lang="en-US" sz="1200" dirty="0"/>
              <a:t>Instrumental hip hop</a:t>
            </a:r>
          </a:p>
          <a:p>
            <a:r>
              <a:rPr lang="en-US" sz="1200" dirty="0"/>
              <a:t>Jazz rap</a:t>
            </a:r>
          </a:p>
          <a:p>
            <a:r>
              <a:rPr lang="en-US" sz="1200" dirty="0"/>
              <a:t>Jersey club</a:t>
            </a:r>
          </a:p>
          <a:p>
            <a:r>
              <a:rPr lang="en-US" sz="1200" dirty="0"/>
              <a:t>Low Bap</a:t>
            </a:r>
          </a:p>
          <a:p>
            <a:r>
              <a:rPr lang="en-US" sz="1200" dirty="0"/>
              <a:t>Lyrical hip hop</a:t>
            </a:r>
          </a:p>
          <a:p>
            <a:r>
              <a:rPr lang="en-US" sz="1200" dirty="0"/>
              <a:t>Mafioso rap</a:t>
            </a:r>
          </a:p>
          <a:p>
            <a:r>
              <a:rPr lang="en-US" sz="1200" dirty="0" err="1"/>
              <a:t>Mobb</a:t>
            </a:r>
            <a:endParaRPr lang="en-US" sz="1200" dirty="0"/>
          </a:p>
          <a:p>
            <a:r>
              <a:rPr lang="en-US" sz="1200" dirty="0" err="1"/>
              <a:t>Nerdcore</a:t>
            </a:r>
            <a:r>
              <a:rPr lang="en-US" sz="1200" dirty="0"/>
              <a:t> hip hop</a:t>
            </a:r>
          </a:p>
          <a:p>
            <a:r>
              <a:rPr lang="en-US" sz="1200" dirty="0" err="1"/>
              <a:t>Neurohop</a:t>
            </a:r>
            <a:endParaRPr lang="en-US" sz="1200" dirty="0"/>
          </a:p>
          <a:p>
            <a:r>
              <a:rPr lang="en-US" sz="1200" dirty="0"/>
              <a:t>New jack swing</a:t>
            </a:r>
          </a:p>
          <a:p>
            <a:r>
              <a:rPr lang="en-US" sz="1200" dirty="0"/>
              <a:t>Political hip hop</a:t>
            </a:r>
          </a:p>
          <a:p>
            <a:r>
              <a:rPr lang="en-US" sz="1200" dirty="0"/>
              <a:t>Pop-</a:t>
            </a:r>
            <a:r>
              <a:rPr lang="en-US" sz="1200" dirty="0" err="1"/>
              <a:t>rap1</a:t>
            </a:r>
            <a:endParaRPr lang="en-US" sz="1200" dirty="0"/>
          </a:p>
          <a:p>
            <a:r>
              <a:rPr lang="en-US" sz="1200" dirty="0"/>
              <a:t>Porno rap</a:t>
            </a:r>
          </a:p>
          <a:p>
            <a:r>
              <a:rPr lang="en-US" sz="1200" dirty="0" err="1"/>
              <a:t>Ragga</a:t>
            </a:r>
            <a:r>
              <a:rPr lang="en-US" sz="1200" dirty="0"/>
              <a:t> hip </a:t>
            </a:r>
            <a:r>
              <a:rPr lang="en-US" sz="1200" dirty="0" err="1"/>
              <a:t>hop5</a:t>
            </a:r>
            <a:endParaRPr lang="en-US" sz="1200" dirty="0"/>
          </a:p>
          <a:p>
            <a:r>
              <a:rPr lang="en-US" sz="1200" dirty="0"/>
              <a:t>Rap opera</a:t>
            </a:r>
          </a:p>
          <a:p>
            <a:r>
              <a:rPr lang="en-US" sz="1200" dirty="0"/>
              <a:t>Rap rave</a:t>
            </a:r>
          </a:p>
          <a:p>
            <a:r>
              <a:rPr lang="en-US" sz="1200" dirty="0"/>
              <a:t>Rap rock</a:t>
            </a:r>
          </a:p>
          <a:p>
            <a:r>
              <a:rPr lang="en-US" sz="1200" dirty="0" err="1"/>
              <a:t>Rapcore4</a:t>
            </a:r>
            <a:endParaRPr lang="en-US" sz="1200" dirty="0"/>
          </a:p>
          <a:p>
            <a:r>
              <a:rPr lang="en-US" sz="1200" dirty="0"/>
              <a:t>Rap metal</a:t>
            </a:r>
          </a:p>
          <a:p>
            <a:r>
              <a:rPr lang="en-US" sz="1200" dirty="0" err="1"/>
              <a:t>Salamax</a:t>
            </a:r>
            <a:r>
              <a:rPr lang="en-US" sz="1200" dirty="0"/>
              <a:t> Hip Hop</a:t>
            </a:r>
          </a:p>
          <a:p>
            <a:r>
              <a:rPr lang="en-US" sz="1200" dirty="0"/>
              <a:t>Snap music</a:t>
            </a:r>
          </a:p>
          <a:p>
            <a:r>
              <a:rPr lang="en-US" sz="1200" dirty="0"/>
              <a:t>Modern Club Hip Hop</a:t>
            </a:r>
          </a:p>
          <a:p>
            <a:r>
              <a:rPr lang="en-US" sz="1200" dirty="0"/>
              <a:t>Mumble Rap</a:t>
            </a:r>
          </a:p>
          <a:p>
            <a:r>
              <a:rPr lang="en-US" sz="1200" dirty="0" err="1"/>
              <a:t>Stronda</a:t>
            </a:r>
            <a:r>
              <a:rPr lang="en-US" sz="1200" dirty="0"/>
              <a:t> music</a:t>
            </a:r>
          </a:p>
          <a:p>
            <a:r>
              <a:rPr lang="en-US" sz="1200" dirty="0"/>
              <a:t>Swing Hip Hop</a:t>
            </a:r>
          </a:p>
          <a:p>
            <a:r>
              <a:rPr lang="en-US" sz="1200" dirty="0"/>
              <a:t>Trap</a:t>
            </a:r>
          </a:p>
          <a:p>
            <a:r>
              <a:rPr lang="en-US" sz="1200" dirty="0"/>
              <a:t>Trip </a:t>
            </a:r>
            <a:r>
              <a:rPr lang="en-US" sz="1200" dirty="0" err="1"/>
              <a:t>hop1</a:t>
            </a:r>
            <a:r>
              <a:rPr lang="en-US" sz="1200" dirty="0"/>
              <a:t> 4</a:t>
            </a:r>
          </a:p>
          <a:p>
            <a:r>
              <a:rPr lang="en-US" sz="1200" dirty="0"/>
              <a:t>Turntablism</a:t>
            </a:r>
          </a:p>
          <a:p>
            <a:r>
              <a:rPr lang="en-US" sz="1200" dirty="0"/>
              <a:t>Underground hip hop</a:t>
            </a:r>
          </a:p>
          <a:p>
            <a:r>
              <a:rPr lang="en-US" sz="1200" dirty="0"/>
              <a:t>Urban </a:t>
            </a:r>
            <a:r>
              <a:rPr lang="en-US" sz="1200" dirty="0" err="1"/>
              <a:t>Pasifika5</a:t>
            </a:r>
            <a:endParaRPr lang="en-US" sz="1200" dirty="0"/>
          </a:p>
          <a:p>
            <a:endParaRPr lang="en-US" sz="1200" dirty="0"/>
          </a:p>
          <a:p>
            <a:endParaRPr lang="en-US" sz="1200" dirty="0"/>
          </a:p>
          <a:p>
            <a:endParaRPr lang="en-US" sz="1200" dirty="0"/>
          </a:p>
        </p:txBody>
      </p:sp>
    </p:spTree>
    <p:extLst>
      <p:ext uri="{BB962C8B-B14F-4D97-AF65-F5344CB8AC3E}">
        <p14:creationId xmlns:p14="http://schemas.microsoft.com/office/powerpoint/2010/main" val="1649571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out exercise	Page 5</a:t>
            </a:r>
            <a:endParaRPr lang="en-US" dirty="0"/>
          </a:p>
        </p:txBody>
      </p:sp>
      <p:sp>
        <p:nvSpPr>
          <p:cNvPr id="3" name="Text Placeholder 2"/>
          <p:cNvSpPr>
            <a:spLocks noGrp="1"/>
          </p:cNvSpPr>
          <p:nvPr>
            <p:ph type="body" idx="1"/>
          </p:nvPr>
        </p:nvSpPr>
        <p:spPr/>
        <p:txBody>
          <a:bodyPr/>
          <a:lstStyle/>
          <a:p>
            <a:r>
              <a:rPr lang="en-US" dirty="0" smtClean="0"/>
              <a:t>The Rapper, the Rap and Expression</a:t>
            </a:r>
            <a:endParaRPr lang="en-US" dirty="0"/>
          </a:p>
        </p:txBody>
      </p:sp>
      <p:sp>
        <p:nvSpPr>
          <p:cNvPr id="4" name="TextBox 3"/>
          <p:cNvSpPr txBox="1"/>
          <p:nvPr/>
        </p:nvSpPr>
        <p:spPr>
          <a:xfrm>
            <a:off x="7620000" y="456065"/>
            <a:ext cx="1447800" cy="215444"/>
          </a:xfrm>
          <a:prstGeom prst="rect">
            <a:avLst/>
          </a:prstGeom>
          <a:noFill/>
        </p:spPr>
        <p:txBody>
          <a:bodyPr wrap="square" rtlCol="0">
            <a:spAutoFit/>
          </a:bodyPr>
          <a:lstStyle/>
          <a:p>
            <a:r>
              <a:rPr lang="en-US" sz="800" dirty="0"/>
              <a:t>©2017 </a:t>
            </a:r>
            <a:r>
              <a:rPr lang="en-US" sz="800" dirty="0" err="1"/>
              <a:t>www.CoreNovus.org</a:t>
            </a:r>
            <a:endParaRPr lang="en-US" sz="800" dirty="0"/>
          </a:p>
        </p:txBody>
      </p:sp>
    </p:spTree>
    <p:extLst>
      <p:ext uri="{BB962C8B-B14F-4D97-AF65-F5344CB8AC3E}">
        <p14:creationId xmlns:p14="http://schemas.microsoft.com/office/powerpoint/2010/main" val="878703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1"/>
            <a:ext cx="7372814" cy="838200"/>
          </a:xfrm>
        </p:spPr>
        <p:txBody>
          <a:bodyPr>
            <a:normAutofit/>
          </a:bodyPr>
          <a:lstStyle/>
          <a:p>
            <a:r>
              <a:rPr lang="en-US" sz="2000" dirty="0">
                <a:latin typeface="Arial" panose="020B0604020202020204" pitchFamily="34" charset="0"/>
                <a:cs typeface="Arial" panose="020B0604020202020204" pitchFamily="34" charset="0"/>
              </a:rPr>
              <a:t>Thus, music can prepare for war or make us hug it out in peace. </a:t>
            </a:r>
          </a:p>
        </p:txBody>
      </p:sp>
      <p:sp>
        <p:nvSpPr>
          <p:cNvPr id="4" name="Content Placeholder 3"/>
          <p:cNvSpPr>
            <a:spLocks noGrp="1"/>
          </p:cNvSpPr>
          <p:nvPr>
            <p:ph sz="half" idx="2"/>
          </p:nvPr>
        </p:nvSpPr>
        <p:spPr/>
        <p:txBody>
          <a:bodyPr/>
          <a:lstStyle/>
          <a:p>
            <a:r>
              <a:rPr lang="en-US" dirty="0"/>
              <a:t>A music meant for one thing which is clear, the continuing push or glorification of capitalism, illegitimate business, violence, anarchy, and sexual innuendo. </a:t>
            </a:r>
          </a:p>
        </p:txBody>
      </p:sp>
      <p:pic>
        <p:nvPicPr>
          <p:cNvPr id="4098"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609599" y="1052877"/>
            <a:ext cx="3962401" cy="553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00600" y="5410200"/>
            <a:ext cx="3886200" cy="369332"/>
          </a:xfrm>
          <a:prstGeom prst="rect">
            <a:avLst/>
          </a:prstGeom>
          <a:noFill/>
        </p:spPr>
        <p:txBody>
          <a:bodyPr wrap="square" rtlCol="0">
            <a:spAutoFit/>
          </a:bodyPr>
          <a:lstStyle/>
          <a:p>
            <a:r>
              <a:rPr lang="en-US" dirty="0"/>
              <a:t>DANGER!! DANGER!! WILL ROBINSON!</a:t>
            </a:r>
          </a:p>
        </p:txBody>
      </p:sp>
    </p:spTree>
    <p:extLst>
      <p:ext uri="{BB962C8B-B14F-4D97-AF65-F5344CB8AC3E}">
        <p14:creationId xmlns:p14="http://schemas.microsoft.com/office/powerpoint/2010/main" val="15416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993760"/>
            <a:ext cx="3425587" cy="2743199"/>
          </a:xfrm>
          <a:prstGeom prst="rect">
            <a:avLst/>
          </a:prstGeom>
        </p:spPr>
      </p:pic>
      <p:sp>
        <p:nvSpPr>
          <p:cNvPr id="3" name="TextBox 2"/>
          <p:cNvSpPr txBox="1"/>
          <p:nvPr/>
        </p:nvSpPr>
        <p:spPr>
          <a:xfrm>
            <a:off x="259582" y="228600"/>
            <a:ext cx="5562600" cy="369332"/>
          </a:xfrm>
          <a:prstGeom prst="rect">
            <a:avLst/>
          </a:prstGeom>
          <a:noFill/>
        </p:spPr>
        <p:txBody>
          <a:bodyPr wrap="square" rtlCol="0">
            <a:spAutoFit/>
          </a:bodyPr>
          <a:lstStyle/>
          <a:p>
            <a:r>
              <a:rPr lang="en-US" dirty="0" smtClean="0"/>
              <a:t>The true Conscious attitude…….Blah, blah, blah blah…..</a:t>
            </a:r>
            <a:endParaRPr lang="en-US" dirty="0"/>
          </a:p>
        </p:txBody>
      </p:sp>
      <p:sp>
        <p:nvSpPr>
          <p:cNvPr id="4" name="TextBox 3"/>
          <p:cNvSpPr txBox="1"/>
          <p:nvPr/>
        </p:nvSpPr>
        <p:spPr>
          <a:xfrm>
            <a:off x="259582" y="4932066"/>
            <a:ext cx="4662435" cy="1200329"/>
          </a:xfrm>
          <a:prstGeom prst="rect">
            <a:avLst/>
          </a:prstGeom>
          <a:noFill/>
        </p:spPr>
        <p:txBody>
          <a:bodyPr wrap="square" rtlCol="0">
            <a:spAutoFit/>
          </a:bodyPr>
          <a:lstStyle/>
          <a:p>
            <a:r>
              <a:rPr lang="en-US" dirty="0" smtClean="0"/>
              <a:t>“ The devil whispered into my ear… You are not strong enough to with stand the storm.”  Today I whispered into the Devil’s ear… “ I am the storm. “  ` </a:t>
            </a:r>
            <a:r>
              <a:rPr lang="en-US" sz="1400" dirty="0" smtClean="0"/>
              <a:t>Anonymous.</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298805"/>
            <a:ext cx="2514600" cy="2481220"/>
          </a:xfrm>
          <a:prstGeom prst="rect">
            <a:avLst/>
          </a:prstGeom>
        </p:spPr>
      </p:pic>
      <p:sp>
        <p:nvSpPr>
          <p:cNvPr id="7" name="TextBox 6"/>
          <p:cNvSpPr txBox="1"/>
          <p:nvPr/>
        </p:nvSpPr>
        <p:spPr>
          <a:xfrm>
            <a:off x="5943600" y="1600200"/>
            <a:ext cx="2819400" cy="369332"/>
          </a:xfrm>
          <a:prstGeom prst="rect">
            <a:avLst/>
          </a:prstGeom>
          <a:noFill/>
        </p:spPr>
        <p:txBody>
          <a:bodyPr wrap="square" rtlCol="0">
            <a:spAutoFit/>
          </a:bodyPr>
          <a:lstStyle/>
          <a:p>
            <a:r>
              <a:rPr lang="en-US" dirty="0" smtClean="0"/>
              <a:t>How does this fall away?</a:t>
            </a:r>
            <a:endParaRPr lang="en-US" dirty="0"/>
          </a:p>
        </p:txBody>
      </p:sp>
      <p:sp>
        <p:nvSpPr>
          <p:cNvPr id="9" name="TextBox 8"/>
          <p:cNvSpPr txBox="1"/>
          <p:nvPr/>
        </p:nvSpPr>
        <p:spPr>
          <a:xfrm>
            <a:off x="5957835" y="3780025"/>
            <a:ext cx="2857500" cy="369332"/>
          </a:xfrm>
          <a:prstGeom prst="rect">
            <a:avLst/>
          </a:prstGeom>
          <a:noFill/>
        </p:spPr>
        <p:txBody>
          <a:bodyPr wrap="square" rtlCol="0">
            <a:spAutoFit/>
          </a:bodyPr>
          <a:lstStyle/>
          <a:p>
            <a:r>
              <a:rPr lang="en-US" dirty="0" smtClean="0"/>
              <a:t>…And this doesn’t?</a:t>
            </a:r>
            <a:endParaRPr lang="en-US" dirty="0"/>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67410" y="4335267"/>
            <a:ext cx="1862190" cy="204492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2187" y="1993760"/>
            <a:ext cx="2562225" cy="1781175"/>
          </a:xfrm>
          <a:prstGeom prst="rect">
            <a:avLst/>
          </a:prstGeom>
        </p:spPr>
      </p:pic>
      <p:sp>
        <p:nvSpPr>
          <p:cNvPr id="8" name="TextBox 7"/>
          <p:cNvSpPr txBox="1"/>
          <p:nvPr/>
        </p:nvSpPr>
        <p:spPr>
          <a:xfrm>
            <a:off x="3581400" y="685800"/>
            <a:ext cx="5053012" cy="646331"/>
          </a:xfrm>
          <a:prstGeom prst="rect">
            <a:avLst/>
          </a:prstGeom>
          <a:noFill/>
        </p:spPr>
        <p:txBody>
          <a:bodyPr wrap="square" rtlCol="0">
            <a:spAutoFit/>
          </a:bodyPr>
          <a:lstStyle/>
          <a:p>
            <a:r>
              <a:rPr lang="en-US" dirty="0" smtClean="0"/>
              <a:t>But it </a:t>
            </a:r>
            <a:r>
              <a:rPr lang="en-US" dirty="0"/>
              <a:t>can change your language, your vocabulary, your dress; it can give </a:t>
            </a:r>
            <a:r>
              <a:rPr lang="en-US" dirty="0" smtClean="0"/>
              <a:t>you </a:t>
            </a:r>
            <a:r>
              <a:rPr lang="en-US" dirty="0"/>
              <a:t>life long beliefs and ideas. </a:t>
            </a:r>
          </a:p>
        </p:txBody>
      </p:sp>
    </p:spTree>
    <p:extLst>
      <p:ext uri="{BB962C8B-B14F-4D97-AF65-F5344CB8AC3E}">
        <p14:creationId xmlns:p14="http://schemas.microsoft.com/office/powerpoint/2010/main" val="2485608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smtClean="0"/>
              <a:t>World </a:t>
            </a:r>
            <a:r>
              <a:rPr lang="en-US" sz="1800" dirty="0" smtClean="0"/>
              <a:t>to the rapper,…. </a:t>
            </a:r>
            <a:r>
              <a:rPr lang="en-US" sz="1800" dirty="0" err="1"/>
              <a:t>Gangsta</a:t>
            </a:r>
            <a:r>
              <a:rPr lang="en-US" sz="1800" dirty="0"/>
              <a:t> rap made you do it? </a:t>
            </a:r>
            <a:r>
              <a:rPr lang="en-US" sz="1800" dirty="0" smtClean="0"/>
              <a:t> Life in the streets hard? It’s bad all over the world, get over yourself! </a:t>
            </a:r>
            <a:endParaRPr lang="en-US" sz="1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1066800"/>
            <a:ext cx="4447572" cy="22098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143000"/>
            <a:ext cx="4004148" cy="28194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352799"/>
            <a:ext cx="3657600" cy="273966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4114800"/>
            <a:ext cx="3962400" cy="2429904"/>
          </a:xfrm>
          <a:prstGeom prst="rect">
            <a:avLst/>
          </a:prstGeom>
        </p:spPr>
      </p:pic>
      <p:sp>
        <p:nvSpPr>
          <p:cNvPr id="3" name="TextBox 2"/>
          <p:cNvSpPr txBox="1"/>
          <p:nvPr/>
        </p:nvSpPr>
        <p:spPr>
          <a:xfrm>
            <a:off x="304800" y="6092468"/>
            <a:ext cx="3733800" cy="646331"/>
          </a:xfrm>
          <a:prstGeom prst="rect">
            <a:avLst/>
          </a:prstGeom>
          <a:noFill/>
        </p:spPr>
        <p:txBody>
          <a:bodyPr wrap="square" rtlCol="0">
            <a:spAutoFit/>
          </a:bodyPr>
          <a:lstStyle/>
          <a:p>
            <a:r>
              <a:rPr lang="en-US" dirty="0" smtClean="0"/>
              <a:t>Not a street thing, not a poor thing, not a black thing…..</a:t>
            </a:r>
            <a:endParaRPr lang="en-US" dirty="0"/>
          </a:p>
        </p:txBody>
      </p:sp>
    </p:spTree>
    <p:extLst>
      <p:ext uri="{BB962C8B-B14F-4D97-AF65-F5344CB8AC3E}">
        <p14:creationId xmlns:p14="http://schemas.microsoft.com/office/powerpoint/2010/main" val="851061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990600" y="457200"/>
            <a:ext cx="7391400" cy="685800"/>
          </a:xfrm>
        </p:spPr>
        <p:txBody>
          <a:bodyPr>
            <a:noAutofit/>
          </a:bodyPr>
          <a:lstStyle/>
          <a:p>
            <a:r>
              <a:rPr lang="en-US" sz="4400" dirty="0" smtClean="0">
                <a:latin typeface="Arial" panose="020B0604020202020204" pitchFamily="34" charset="0"/>
                <a:cs typeface="Arial" panose="020B0604020202020204" pitchFamily="34" charset="0"/>
              </a:rPr>
              <a:t>(Power Point Place Holder)</a:t>
            </a:r>
            <a:endParaRPr lang="en-US" sz="4400" dirty="0">
              <a:latin typeface="Arial" panose="020B0604020202020204" pitchFamily="34" charset="0"/>
              <a:cs typeface="Arial" panose="020B0604020202020204" pitchFamily="34" charset="0"/>
            </a:endParaRPr>
          </a:p>
        </p:txBody>
      </p:sp>
      <p:sp>
        <p:nvSpPr>
          <p:cNvPr id="5" name="Rectangle 4"/>
          <p:cNvSpPr/>
          <p:nvPr/>
        </p:nvSpPr>
        <p:spPr>
          <a:xfrm>
            <a:off x="457200" y="1524000"/>
            <a:ext cx="822960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0600" y="2209800"/>
            <a:ext cx="7010400" cy="3170099"/>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For details to the entire Power Point, workshop, prices, </a:t>
            </a:r>
          </a:p>
          <a:p>
            <a:pPr algn="ctr"/>
            <a:r>
              <a:rPr lang="en-US" sz="4000" dirty="0" smtClean="0">
                <a:latin typeface="Arial" panose="020B0604020202020204" pitchFamily="34" charset="0"/>
                <a:cs typeface="Arial" panose="020B0604020202020204" pitchFamily="34" charset="0"/>
              </a:rPr>
              <a:t>dates and times, please send all inquires to </a:t>
            </a:r>
          </a:p>
          <a:p>
            <a:pPr algn="ctr"/>
            <a:r>
              <a:rPr lang="en-US" sz="4000" dirty="0" err="1" smtClean="0">
                <a:latin typeface="Arial" panose="020B0604020202020204" pitchFamily="34" charset="0"/>
                <a:cs typeface="Arial" panose="020B0604020202020204" pitchFamily="34" charset="0"/>
              </a:rPr>
              <a:t>corenovus@gmail.com</a:t>
            </a:r>
            <a:endParaRPr lang="en-US" sz="4000" dirty="0">
              <a:latin typeface="Arial" panose="020B0604020202020204" pitchFamily="34" charset="0"/>
              <a:cs typeface="Arial" panose="020B0604020202020204" pitchFamily="34" charset="0"/>
            </a:endParaRPr>
          </a:p>
        </p:txBody>
      </p:sp>
      <p:sp>
        <p:nvSpPr>
          <p:cNvPr id="2" name="TextBox 1"/>
          <p:cNvSpPr txBox="1"/>
          <p:nvPr/>
        </p:nvSpPr>
        <p:spPr>
          <a:xfrm>
            <a:off x="6705600" y="6172200"/>
            <a:ext cx="1600200" cy="215444"/>
          </a:xfrm>
          <a:prstGeom prst="rect">
            <a:avLst/>
          </a:prstGeom>
          <a:noFill/>
        </p:spPr>
        <p:txBody>
          <a:bodyPr wrap="square" rtlCol="0">
            <a:spAutoFit/>
          </a:bodyPr>
          <a:lstStyle/>
          <a:p>
            <a:r>
              <a:rPr lang="en-US" sz="800" dirty="0"/>
              <a:t>©2017 </a:t>
            </a:r>
            <a:r>
              <a:rPr lang="en-US" sz="800" dirty="0" err="1"/>
              <a:t>www.CoreNovus.org</a:t>
            </a:r>
            <a:endParaRPr lang="en-US" sz="800" dirty="0"/>
          </a:p>
        </p:txBody>
      </p:sp>
    </p:spTree>
    <p:extLst>
      <p:ext uri="{BB962C8B-B14F-4D97-AF65-F5344CB8AC3E}">
        <p14:creationId xmlns:p14="http://schemas.microsoft.com/office/powerpoint/2010/main" val="391940893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6224" y="33494"/>
            <a:ext cx="4648200" cy="762000"/>
          </a:xfrm>
          <a:prstGeom prst="rect">
            <a:avLst/>
          </a:prstGeom>
          <a:noFill/>
        </p:spPr>
        <p:txBody>
          <a:bodyPr wrap="square" rtlCol="0" anchor="b">
            <a:normAutofit/>
          </a:bodyPr>
          <a:lstStyle/>
          <a:p>
            <a:r>
              <a:rPr lang="en-US" sz="4400" b="1" dirty="0" smtClean="0">
                <a:solidFill>
                  <a:srgbClr val="7BCF27"/>
                </a:solidFill>
              </a:rPr>
              <a:t> What is Music?</a:t>
            </a:r>
            <a:endParaRPr lang="en-US" sz="4400" b="1" dirty="0">
              <a:solidFill>
                <a:srgbClr val="7BCF27"/>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327694">
            <a:off x="192494" y="818011"/>
            <a:ext cx="1823344" cy="178318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05903">
            <a:off x="2483798" y="667172"/>
            <a:ext cx="2857500" cy="16002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8433">
            <a:off x="429006" y="2617961"/>
            <a:ext cx="2466975" cy="18478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5321" y="142354"/>
            <a:ext cx="2952750" cy="155257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2959" y="3581400"/>
            <a:ext cx="2657475" cy="1714500"/>
          </a:xfrm>
          <a:prstGeom prst="rect">
            <a:avLst/>
          </a:prstGeom>
        </p:spPr>
      </p:pic>
      <p:sp>
        <p:nvSpPr>
          <p:cNvPr id="10" name="Down Arrow 9"/>
          <p:cNvSpPr/>
          <p:nvPr/>
        </p:nvSpPr>
        <p:spPr>
          <a:xfrm>
            <a:off x="7321696" y="1790702"/>
            <a:ext cx="374504" cy="16382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158763" y="2591990"/>
            <a:ext cx="2556237" cy="3970318"/>
          </a:xfrm>
          <a:prstGeom prst="rect">
            <a:avLst/>
          </a:prstGeom>
          <a:noFill/>
        </p:spPr>
        <p:txBody>
          <a:bodyPr wrap="square" rtlCol="0">
            <a:spAutoFit/>
          </a:bodyPr>
          <a:lstStyle/>
          <a:p>
            <a:r>
              <a:rPr lang="en-US" dirty="0" smtClean="0">
                <a:solidFill>
                  <a:schemeClr val="bg1"/>
                </a:solidFill>
              </a:rPr>
              <a:t>Sounds: These are profound </a:t>
            </a:r>
            <a:r>
              <a:rPr lang="en-US" dirty="0">
                <a:solidFill>
                  <a:schemeClr val="bg1"/>
                </a:solidFill>
              </a:rPr>
              <a:t>ways of </a:t>
            </a:r>
            <a:r>
              <a:rPr lang="en-US" dirty="0" smtClean="0">
                <a:solidFill>
                  <a:schemeClr val="bg1"/>
                </a:solidFill>
              </a:rPr>
              <a:t>communication within </a:t>
            </a:r>
            <a:r>
              <a:rPr lang="en-US" dirty="0">
                <a:solidFill>
                  <a:schemeClr val="bg1"/>
                </a:solidFill>
              </a:rPr>
              <a:t>nature using </a:t>
            </a:r>
            <a:r>
              <a:rPr lang="en-US" dirty="0" smtClean="0">
                <a:solidFill>
                  <a:schemeClr val="bg1"/>
                </a:solidFill>
              </a:rPr>
              <a:t>sound (Music). </a:t>
            </a:r>
          </a:p>
          <a:p>
            <a:r>
              <a:rPr lang="en-US" dirty="0" smtClean="0">
                <a:solidFill>
                  <a:schemeClr val="bg1"/>
                </a:solidFill>
              </a:rPr>
              <a:t>Animals</a:t>
            </a:r>
            <a:r>
              <a:rPr lang="en-US" dirty="0">
                <a:solidFill>
                  <a:schemeClr val="bg1"/>
                </a:solidFill>
              </a:rPr>
              <a:t>, the songs of birds, dolphins and whales </a:t>
            </a:r>
            <a:r>
              <a:rPr lang="en-US" dirty="0" smtClean="0">
                <a:solidFill>
                  <a:schemeClr val="bg1"/>
                </a:solidFill>
              </a:rPr>
              <a:t>allow transmission and reception process. </a:t>
            </a:r>
          </a:p>
          <a:p>
            <a:r>
              <a:rPr lang="en-US" dirty="0" smtClean="0">
                <a:solidFill>
                  <a:schemeClr val="bg1"/>
                </a:solidFill>
              </a:rPr>
              <a:t>Some have suggested that  it could </a:t>
            </a:r>
            <a:r>
              <a:rPr lang="en-US" dirty="0">
                <a:solidFill>
                  <a:schemeClr val="bg1"/>
                </a:solidFill>
              </a:rPr>
              <a:t>assist humanity </a:t>
            </a:r>
            <a:r>
              <a:rPr lang="en-US" dirty="0" smtClean="0">
                <a:solidFill>
                  <a:schemeClr val="bg1"/>
                </a:solidFill>
              </a:rPr>
              <a:t>with speaking </a:t>
            </a:r>
            <a:r>
              <a:rPr lang="en-US" dirty="0">
                <a:solidFill>
                  <a:schemeClr val="bg1"/>
                </a:solidFill>
              </a:rPr>
              <a:t>to off world intelligence. </a:t>
            </a:r>
          </a:p>
        </p:txBody>
      </p:sp>
      <p:pic>
        <p:nvPicPr>
          <p:cNvPr id="11" name="Picture 10"/>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44454" y="5029200"/>
            <a:ext cx="3061048"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2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circle(in)">
                                      <p:cBhvr>
                                        <p:cTn id="5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4373880" y="1219200"/>
            <a:ext cx="3962400" cy="2474524"/>
          </a:xfrm>
          <a:prstGeom prst="rect">
            <a:avLst/>
          </a:prstGeom>
          <a:noFill/>
        </p:spPr>
        <p:txBody>
          <a:bodyPr wrap="square" rtlCol="0">
            <a:normAutofit/>
          </a:bodyPr>
          <a:lstStyle/>
          <a:p>
            <a:pPr>
              <a:lnSpc>
                <a:spcPct val="114000"/>
              </a:lnSpc>
            </a:pPr>
            <a:endParaRPr lang="en-US" dirty="0">
              <a:solidFill>
                <a:prstClr val="black"/>
              </a:solidFill>
            </a:endParaRPr>
          </a:p>
          <a:p>
            <a:pPr>
              <a:lnSpc>
                <a:spcPct val="114000"/>
              </a:lnSpc>
            </a:pPr>
            <a:endParaRPr lang="en-US" dirty="0">
              <a:solidFill>
                <a:prstClr val="black"/>
              </a:solidFill>
            </a:endParaRPr>
          </a:p>
        </p:txBody>
      </p:sp>
      <p:sp>
        <p:nvSpPr>
          <p:cNvPr id="9" name="Title 8"/>
          <p:cNvSpPr>
            <a:spLocks noGrp="1"/>
          </p:cNvSpPr>
          <p:nvPr>
            <p:ph type="title"/>
          </p:nvPr>
        </p:nvSpPr>
        <p:spPr/>
        <p:txBody>
          <a:bodyPr>
            <a:normAutofit fontScale="90000"/>
          </a:bodyPr>
          <a:lstStyle/>
          <a:p>
            <a:pPr lvl="0">
              <a:spcBef>
                <a:spcPts val="0"/>
              </a:spcBef>
            </a:pPr>
            <a:r>
              <a:rPr lang="en-US" sz="2000" b="1" dirty="0" smtClean="0">
                <a:solidFill>
                  <a:prstClr val="black">
                    <a:lumMod val="50000"/>
                    <a:lumOff val="50000"/>
                  </a:prstClr>
                </a:solidFill>
                <a:latin typeface="Arial" panose="020B0604020202020204" pitchFamily="34" charset="0"/>
                <a:ea typeface="+mn-ea"/>
                <a:cs typeface="Arial" panose="020B0604020202020204" pitchFamily="34" charset="0"/>
              </a:rPr>
              <a:t>With music, there’s culture. Change the Music? Change the Culture?</a:t>
            </a:r>
            <a:endParaRPr lang="en-US" sz="20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721" y="1028700"/>
            <a:ext cx="4150179" cy="23241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 y="3886200"/>
            <a:ext cx="4490357" cy="25146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9488" y="3429000"/>
            <a:ext cx="2857500" cy="1600200"/>
          </a:xfrm>
          <a:prstGeom prst="rect">
            <a:avLst/>
          </a:prstGeom>
        </p:spPr>
      </p:pic>
      <p:sp>
        <p:nvSpPr>
          <p:cNvPr id="10" name="TextBox 9"/>
          <p:cNvSpPr txBox="1"/>
          <p:nvPr/>
        </p:nvSpPr>
        <p:spPr>
          <a:xfrm>
            <a:off x="457199" y="1028700"/>
            <a:ext cx="3352800" cy="2031325"/>
          </a:xfrm>
          <a:prstGeom prst="rect">
            <a:avLst/>
          </a:prstGeom>
          <a:noFill/>
        </p:spPr>
        <p:txBody>
          <a:bodyPr wrap="square" rtlCol="0">
            <a:spAutoFit/>
          </a:bodyPr>
          <a:lstStyle/>
          <a:p>
            <a:pPr algn="just"/>
            <a:r>
              <a:rPr lang="en-US" dirty="0" smtClean="0"/>
              <a:t>….Our music is NOT the problem. The associated “thug life” images is. It should not have anything to do with our culture. It has nothing to do with musical talent or skill.</a:t>
            </a:r>
          </a:p>
          <a:p>
            <a:endParaRPr lang="en-US" dirty="0"/>
          </a:p>
        </p:txBody>
      </p:sp>
      <p:sp>
        <p:nvSpPr>
          <p:cNvPr id="12" name="TextBox 11"/>
          <p:cNvSpPr txBox="1"/>
          <p:nvPr/>
        </p:nvSpPr>
        <p:spPr>
          <a:xfrm>
            <a:off x="5125810" y="5143500"/>
            <a:ext cx="3713390" cy="1477328"/>
          </a:xfrm>
          <a:prstGeom prst="rect">
            <a:avLst/>
          </a:prstGeom>
          <a:noFill/>
        </p:spPr>
        <p:txBody>
          <a:bodyPr wrap="square" rtlCol="0">
            <a:spAutoFit/>
          </a:bodyPr>
          <a:lstStyle/>
          <a:p>
            <a:pPr algn="just"/>
            <a:r>
              <a:rPr lang="en-US" dirty="0"/>
              <a:t>Glamorization </a:t>
            </a:r>
            <a:r>
              <a:rPr lang="en-US" dirty="0" smtClean="0"/>
              <a:t>and promotion of violence is NOT OUR culture and although it exists in society, doesn’t need to be in our music. Absolutely no justification.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28600"/>
            <a:ext cx="8694000" cy="639762"/>
          </a:xfrm>
        </p:spPr>
        <p:txBody>
          <a:bodyPr>
            <a:noAutofit/>
          </a:bodyPr>
          <a:lstStyle/>
          <a:p>
            <a:r>
              <a:rPr lang="en-US" sz="4000" dirty="0" smtClean="0">
                <a:solidFill>
                  <a:schemeClr val="bg1">
                    <a:alpha val="81000"/>
                  </a:schemeClr>
                </a:solidFill>
              </a:rPr>
              <a:t>(PowerPoint Place Holder)</a:t>
            </a:r>
            <a:endParaRPr lang="en-US" sz="4000" dirty="0">
              <a:solidFill>
                <a:schemeClr val="bg1">
                  <a:alpha val="81000"/>
                </a:schemeClr>
              </a:solidFill>
            </a:endParaRPr>
          </a:p>
        </p:txBody>
      </p:sp>
      <p:sp>
        <p:nvSpPr>
          <p:cNvPr id="4" name="Rectangle 3"/>
          <p:cNvSpPr/>
          <p:nvPr/>
        </p:nvSpPr>
        <p:spPr>
          <a:xfrm>
            <a:off x="533400" y="1295400"/>
            <a:ext cx="8229600" cy="518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anose="020B0604020202020204" pitchFamily="34" charset="0"/>
                <a:cs typeface="Arial" panose="020B0604020202020204" pitchFamily="34" charset="0"/>
              </a:rPr>
              <a:t>        For details to the entire Power Point, workshop, prices, dates and times, please send all inquires to </a:t>
            </a:r>
          </a:p>
          <a:p>
            <a:pPr algn="ctr"/>
            <a:r>
              <a:rPr lang="en-US" sz="3200" dirty="0" err="1" smtClean="0">
                <a:latin typeface="Arial" panose="020B0604020202020204" pitchFamily="34" charset="0"/>
                <a:cs typeface="Arial" panose="020B0604020202020204" pitchFamily="34" charset="0"/>
              </a:rPr>
              <a:t>corenovus@gmail.com</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2" name="TextBox 1"/>
          <p:cNvSpPr txBox="1"/>
          <p:nvPr/>
        </p:nvSpPr>
        <p:spPr>
          <a:xfrm>
            <a:off x="6477000" y="5867400"/>
            <a:ext cx="1828800" cy="246221"/>
          </a:xfrm>
          <a:prstGeom prst="rect">
            <a:avLst/>
          </a:prstGeom>
          <a:noFill/>
        </p:spPr>
        <p:txBody>
          <a:bodyPr wrap="square" rtlCol="0">
            <a:spAutoFit/>
          </a:bodyPr>
          <a:lstStyle/>
          <a:p>
            <a:r>
              <a:rPr lang="en-US" sz="1000" dirty="0" smtClean="0"/>
              <a:t>©2017 </a:t>
            </a:r>
            <a:r>
              <a:rPr lang="en-US" sz="1000" dirty="0" err="1" smtClean="0"/>
              <a:t>www.CoreNovus.org</a:t>
            </a:r>
            <a:endParaRPr lang="en-US" sz="1000" dirty="0"/>
          </a:p>
        </p:txBody>
      </p:sp>
    </p:spTree>
    <p:extLst>
      <p:ext uri="{BB962C8B-B14F-4D97-AF65-F5344CB8AC3E}">
        <p14:creationId xmlns:p14="http://schemas.microsoft.com/office/powerpoint/2010/main" val="64235594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878" y="2971800"/>
            <a:ext cx="5339443" cy="2514600"/>
          </a:xfrm>
          <a:prstGeom prst="rect">
            <a:avLst/>
          </a:prstGeom>
        </p:spPr>
      </p:pic>
      <p:sp>
        <p:nvSpPr>
          <p:cNvPr id="2" name="TextBox 1"/>
          <p:cNvSpPr txBox="1"/>
          <p:nvPr/>
        </p:nvSpPr>
        <p:spPr>
          <a:xfrm>
            <a:off x="2438400" y="1524000"/>
            <a:ext cx="3962400" cy="369332"/>
          </a:xfrm>
          <a:prstGeom prst="rect">
            <a:avLst/>
          </a:prstGeom>
          <a:noFill/>
        </p:spPr>
        <p:txBody>
          <a:bodyPr wrap="square" rtlCol="0">
            <a:spAutoFit/>
          </a:bodyPr>
          <a:lstStyle/>
          <a:p>
            <a:r>
              <a:rPr lang="en-US" dirty="0" smtClean="0"/>
              <a:t>Consequences effect the behavior</a:t>
            </a:r>
            <a:endParaRPr lang="en-US" dirty="0"/>
          </a:p>
        </p:txBody>
      </p:sp>
      <p:sp>
        <p:nvSpPr>
          <p:cNvPr id="5" name="TextBox 4"/>
          <p:cNvSpPr txBox="1"/>
          <p:nvPr/>
        </p:nvSpPr>
        <p:spPr>
          <a:xfrm>
            <a:off x="914400" y="937400"/>
            <a:ext cx="2438400" cy="369332"/>
          </a:xfrm>
          <a:prstGeom prst="rect">
            <a:avLst/>
          </a:prstGeom>
          <a:noFill/>
        </p:spPr>
        <p:txBody>
          <a:bodyPr wrap="square" rtlCol="0">
            <a:spAutoFit/>
          </a:bodyPr>
          <a:lstStyle/>
          <a:p>
            <a:r>
              <a:rPr lang="en-US" dirty="0" smtClean="0"/>
              <a:t>Positive reinforcement</a:t>
            </a:r>
            <a:endParaRPr lang="en-US" dirty="0"/>
          </a:p>
        </p:txBody>
      </p:sp>
      <p:sp>
        <p:nvSpPr>
          <p:cNvPr id="6" name="TextBox 5"/>
          <p:cNvSpPr txBox="1"/>
          <p:nvPr/>
        </p:nvSpPr>
        <p:spPr>
          <a:xfrm>
            <a:off x="5486400" y="937400"/>
            <a:ext cx="2438400" cy="369332"/>
          </a:xfrm>
          <a:prstGeom prst="rect">
            <a:avLst/>
          </a:prstGeom>
          <a:noFill/>
        </p:spPr>
        <p:txBody>
          <a:bodyPr wrap="square" rtlCol="0">
            <a:spAutoFit/>
          </a:bodyPr>
          <a:lstStyle/>
          <a:p>
            <a:r>
              <a:rPr lang="en-US" dirty="0" smtClean="0"/>
              <a:t>Negative reinforcement</a:t>
            </a:r>
            <a:endParaRPr lang="en-US" dirty="0"/>
          </a:p>
        </p:txBody>
      </p:sp>
      <p:sp>
        <p:nvSpPr>
          <p:cNvPr id="7" name="TextBox 6"/>
          <p:cNvSpPr txBox="1"/>
          <p:nvPr/>
        </p:nvSpPr>
        <p:spPr>
          <a:xfrm>
            <a:off x="3886200" y="228600"/>
            <a:ext cx="1066800" cy="369332"/>
          </a:xfrm>
          <a:prstGeom prst="rect">
            <a:avLst/>
          </a:prstGeom>
          <a:noFill/>
        </p:spPr>
        <p:txBody>
          <a:bodyPr wrap="square" rtlCol="0">
            <a:spAutoFit/>
          </a:bodyPr>
          <a:lstStyle/>
          <a:p>
            <a:r>
              <a:rPr lang="en-US" dirty="0" smtClean="0"/>
              <a:t>Stimulus</a:t>
            </a:r>
            <a:endParaRPr lang="en-US" dirty="0"/>
          </a:p>
        </p:txBody>
      </p:sp>
      <p:sp>
        <p:nvSpPr>
          <p:cNvPr id="4" name="TextBox 3"/>
          <p:cNvSpPr txBox="1"/>
          <p:nvPr/>
        </p:nvSpPr>
        <p:spPr>
          <a:xfrm>
            <a:off x="2400300" y="2373532"/>
            <a:ext cx="4038600" cy="369332"/>
          </a:xfrm>
          <a:prstGeom prst="rect">
            <a:avLst/>
          </a:prstGeom>
          <a:noFill/>
        </p:spPr>
        <p:txBody>
          <a:bodyPr wrap="square" rtlCol="0">
            <a:spAutoFit/>
          </a:bodyPr>
          <a:lstStyle/>
          <a:p>
            <a:r>
              <a:rPr lang="en-US" dirty="0" smtClean="0"/>
              <a:t>With behavior, there are consequences.</a:t>
            </a:r>
            <a:endParaRPr lang="en-US" dirty="0"/>
          </a:p>
        </p:txBody>
      </p:sp>
    </p:spTree>
    <p:extLst>
      <p:ext uri="{BB962C8B-B14F-4D97-AF65-F5344CB8AC3E}">
        <p14:creationId xmlns:p14="http://schemas.microsoft.com/office/powerpoint/2010/main" val="420841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p:cTn id="3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2800" dirty="0"/>
              <a:t>New standard of music is </a:t>
            </a:r>
            <a:r>
              <a:rPr lang="en-US" sz="2800" dirty="0" smtClean="0"/>
              <a:t>needed, not Thought Police….. If </a:t>
            </a:r>
            <a:r>
              <a:rPr lang="en-US" sz="2800" u="sng" dirty="0" smtClean="0"/>
              <a:t>YOU</a:t>
            </a:r>
            <a:r>
              <a:rPr lang="en-US" sz="2800" dirty="0" smtClean="0"/>
              <a:t> can manage yourself. </a:t>
            </a:r>
            <a:br>
              <a:rPr lang="en-US" sz="2800" dirty="0" smtClean="0"/>
            </a:br>
            <a:r>
              <a:rPr lang="en-US" sz="2800" dirty="0" smtClean="0"/>
              <a:t>“A new type of Musician/Rapper”</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2722266"/>
            <a:ext cx="2457450" cy="1857375"/>
          </a:xfrm>
          <a:prstGeom prst="rect">
            <a:avLst/>
          </a:prstGeom>
        </p:spPr>
      </p:pic>
      <p:sp>
        <p:nvSpPr>
          <p:cNvPr id="5" name="TextBox 4"/>
          <p:cNvSpPr txBox="1"/>
          <p:nvPr/>
        </p:nvSpPr>
        <p:spPr>
          <a:xfrm>
            <a:off x="609600" y="4876800"/>
            <a:ext cx="2286000" cy="369332"/>
          </a:xfrm>
          <a:prstGeom prst="rect">
            <a:avLst/>
          </a:prstGeom>
          <a:noFill/>
        </p:spPr>
        <p:txBody>
          <a:bodyPr wrap="square" rtlCol="0">
            <a:spAutoFit/>
          </a:bodyPr>
          <a:lstStyle/>
          <a:p>
            <a:r>
              <a:rPr lang="en-US" dirty="0" smtClean="0"/>
              <a:t>This recycling is good. </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70923" y="4714448"/>
            <a:ext cx="975967" cy="14800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510" y="2743200"/>
            <a:ext cx="2759679" cy="1836441"/>
          </a:xfrm>
          <a:prstGeom prst="rect">
            <a:avLst/>
          </a:prstGeom>
        </p:spPr>
      </p:pic>
      <p:sp>
        <p:nvSpPr>
          <p:cNvPr id="8" name="TextBox 7"/>
          <p:cNvSpPr txBox="1"/>
          <p:nvPr/>
        </p:nvSpPr>
        <p:spPr>
          <a:xfrm>
            <a:off x="3886200" y="4808136"/>
            <a:ext cx="1600200" cy="646331"/>
          </a:xfrm>
          <a:prstGeom prst="rect">
            <a:avLst/>
          </a:prstGeom>
          <a:noFill/>
        </p:spPr>
        <p:txBody>
          <a:bodyPr wrap="square" rtlCol="0">
            <a:spAutoFit/>
          </a:bodyPr>
          <a:lstStyle/>
          <a:p>
            <a:r>
              <a:rPr lang="en-US" dirty="0" smtClean="0"/>
              <a:t>This recycling?</a:t>
            </a:r>
          </a:p>
          <a:p>
            <a:r>
              <a:rPr lang="en-US" dirty="0" smtClean="0"/>
              <a:t> Not so good</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8263" y="2743200"/>
            <a:ext cx="3177737" cy="1785485"/>
          </a:xfrm>
          <a:prstGeom prst="rect">
            <a:avLst/>
          </a:prstGeom>
        </p:spPr>
      </p:pic>
      <p:pic>
        <p:nvPicPr>
          <p:cNvPr id="10" name="Picture 2"/>
          <p:cNvPicPr>
            <a:picLocks noGrp="1" noChangeAspect="1" noChangeArrowheads="1"/>
          </p:cNvPicPr>
          <p:nvPr>
            <p:ph idx="1"/>
          </p:nvPr>
        </p:nvPicPr>
        <p:blipFill>
          <a:blip r:embed="rId6" cstate="email">
            <a:extLst>
              <a:ext uri="{28A0092B-C50C-407E-A947-70E740481C1C}">
                <a14:useLocalDpi xmlns:a14="http://schemas.microsoft.com/office/drawing/2010/main" val="0"/>
              </a:ext>
            </a:extLst>
          </a:blip>
          <a:srcRect/>
          <a:stretch>
            <a:fillRect/>
          </a:stretch>
        </p:blipFill>
        <p:spPr bwMode="auto">
          <a:xfrm>
            <a:off x="1219200" y="1524000"/>
            <a:ext cx="71941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19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296615" cy="838200"/>
          </a:xfrm>
        </p:spPr>
        <p:txBody>
          <a:bodyPr>
            <a:normAutofit fontScale="90000"/>
          </a:bodyPr>
          <a:lstStyle/>
          <a:p>
            <a:r>
              <a:rPr lang="en-US" sz="2000" dirty="0" smtClean="0"/>
              <a:t>To establish a New Core individually and within the community, a zero tolerance can be created  OR  the Conscious Community set the example. </a:t>
            </a:r>
            <a:endParaRPr lang="en-US" sz="2000"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52400" y="1295400"/>
            <a:ext cx="3813546" cy="5334000"/>
          </a:xfrm>
        </p:spPr>
      </p:pic>
      <p:sp>
        <p:nvSpPr>
          <p:cNvPr id="4" name="Content Placeholder 3"/>
          <p:cNvSpPr>
            <a:spLocks noGrp="1"/>
          </p:cNvSpPr>
          <p:nvPr>
            <p:ph sz="half" idx="2"/>
          </p:nvPr>
        </p:nvSpPr>
        <p:spPr>
          <a:xfrm>
            <a:off x="4648200" y="1676400"/>
            <a:ext cx="4038600" cy="4419600"/>
          </a:xfrm>
        </p:spPr>
        <p:txBody>
          <a:bodyPr>
            <a:normAutofit lnSpcReduction="10000"/>
          </a:bodyPr>
          <a:lstStyle/>
          <a:p>
            <a:pPr marL="0" indent="0">
              <a:buNone/>
            </a:pPr>
            <a:r>
              <a:rPr lang="en-US" sz="1800" dirty="0" smtClean="0"/>
              <a:t>Must choose to (when creating music):</a:t>
            </a:r>
          </a:p>
          <a:p>
            <a:r>
              <a:rPr lang="en-US" sz="1800" dirty="0" smtClean="0"/>
              <a:t>To not glamorize criminal, gang, or </a:t>
            </a:r>
            <a:r>
              <a:rPr lang="en-US" sz="1800" dirty="0"/>
              <a:t>thug lifestyles </a:t>
            </a:r>
            <a:r>
              <a:rPr lang="en-US" sz="1800" dirty="0" smtClean="0"/>
              <a:t>or portray </a:t>
            </a:r>
            <a:r>
              <a:rPr lang="en-US" sz="1800" dirty="0"/>
              <a:t>them as a </a:t>
            </a:r>
            <a:r>
              <a:rPr lang="en-US" sz="1800" dirty="0" smtClean="0"/>
              <a:t>positive</a:t>
            </a:r>
            <a:r>
              <a:rPr lang="en-US" sz="1800" dirty="0"/>
              <a:t> </a:t>
            </a:r>
            <a:r>
              <a:rPr lang="en-US" sz="1800" dirty="0" smtClean="0"/>
              <a:t>and/or “black.”</a:t>
            </a:r>
            <a:endParaRPr lang="en-US" sz="1800" dirty="0"/>
          </a:p>
          <a:p>
            <a:r>
              <a:rPr lang="en-US" sz="1800" dirty="0" smtClean="0"/>
              <a:t>Do not use your platform of talent to talk negatively about other artists, degrade women, push illegitimate business, etc. (It’s music, entertain). </a:t>
            </a:r>
          </a:p>
          <a:p>
            <a:r>
              <a:rPr lang="en-US" sz="1800" dirty="0" smtClean="0"/>
              <a:t>Move away from “get rich or die </a:t>
            </a:r>
            <a:r>
              <a:rPr lang="en-US" sz="1800" dirty="0" err="1" smtClean="0"/>
              <a:t>tryin</a:t>
            </a:r>
            <a:r>
              <a:rPr lang="en-US" sz="1800" dirty="0" smtClean="0"/>
              <a:t> mentality.” Strive for success. </a:t>
            </a:r>
          </a:p>
          <a:p>
            <a:r>
              <a:rPr lang="en-US" sz="1800" dirty="0"/>
              <a:t>You can create rap without curse </a:t>
            </a:r>
            <a:r>
              <a:rPr lang="en-US" sz="1800" dirty="0" smtClean="0"/>
              <a:t>words and still express yourself IF you have true talent.</a:t>
            </a:r>
            <a:endParaRPr lang="en-US" sz="1800" dirty="0"/>
          </a:p>
          <a:p>
            <a:r>
              <a:rPr lang="en-US" sz="1800" dirty="0" smtClean="0"/>
              <a:t>You </a:t>
            </a:r>
            <a:r>
              <a:rPr lang="en-US" sz="1800" dirty="0"/>
              <a:t>can create rap/music without </a:t>
            </a:r>
            <a:r>
              <a:rPr lang="en-US" sz="1800" dirty="0" smtClean="0"/>
              <a:t> </a:t>
            </a:r>
            <a:r>
              <a:rPr lang="en-US" sz="1800" dirty="0"/>
              <a:t>using the </a:t>
            </a:r>
            <a:r>
              <a:rPr lang="en-US" sz="1800" dirty="0" err="1" smtClean="0"/>
              <a:t>nword</a:t>
            </a:r>
            <a:r>
              <a:rPr lang="en-US" sz="1800" dirty="0"/>
              <a:t> </a:t>
            </a:r>
            <a:r>
              <a:rPr lang="en-US" sz="1800" dirty="0" smtClean="0"/>
              <a:t>and still express yourself IF you have true talent.  </a:t>
            </a:r>
            <a:endParaRPr lang="en-US" sz="1800" dirty="0"/>
          </a:p>
          <a:p>
            <a:endParaRPr lang="en-US" sz="1800" dirty="0" smtClean="0"/>
          </a:p>
          <a:p>
            <a:endParaRPr lang="en-US" sz="1800" dirty="0"/>
          </a:p>
        </p:txBody>
      </p:sp>
      <p:sp>
        <p:nvSpPr>
          <p:cNvPr id="3" name="TextBox 2"/>
          <p:cNvSpPr txBox="1"/>
          <p:nvPr/>
        </p:nvSpPr>
        <p:spPr>
          <a:xfrm>
            <a:off x="4343400" y="1066800"/>
            <a:ext cx="4648200" cy="646331"/>
          </a:xfrm>
          <a:prstGeom prst="rect">
            <a:avLst/>
          </a:prstGeom>
          <a:noFill/>
        </p:spPr>
        <p:txBody>
          <a:bodyPr wrap="square" rtlCol="0">
            <a:spAutoFit/>
          </a:bodyPr>
          <a:lstStyle/>
          <a:p>
            <a:r>
              <a:rPr lang="en-US" sz="3600" dirty="0" smtClean="0">
                <a:solidFill>
                  <a:schemeClr val="accent4">
                    <a:lumMod val="75000"/>
                  </a:schemeClr>
                </a:solidFill>
                <a:latin typeface="AR CHRISTY" panose="02000000000000000000" pitchFamily="2" charset="0"/>
              </a:rPr>
              <a:t>The Conscious Rapper</a:t>
            </a:r>
            <a:endParaRPr lang="en-US" sz="3600" dirty="0">
              <a:solidFill>
                <a:schemeClr val="accent4">
                  <a:lumMod val="75000"/>
                </a:schemeClr>
              </a:solidFill>
              <a:latin typeface="AR CHRISTY" panose="02000000000000000000" pitchFamily="2" charset="0"/>
            </a:endParaRPr>
          </a:p>
        </p:txBody>
      </p:sp>
    </p:spTree>
    <p:extLst>
      <p:ext uri="{BB962C8B-B14F-4D97-AF65-F5344CB8AC3E}">
        <p14:creationId xmlns:p14="http://schemas.microsoft.com/office/powerpoint/2010/main" val="1724121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447800"/>
            <a:ext cx="4351311" cy="2895600"/>
          </a:xfrm>
        </p:spPr>
      </p:pic>
      <p:sp>
        <p:nvSpPr>
          <p:cNvPr id="4" name="Content Placeholder 3"/>
          <p:cNvSpPr>
            <a:spLocks noGrp="1"/>
          </p:cNvSpPr>
          <p:nvPr>
            <p:ph sz="half" idx="2"/>
          </p:nvPr>
        </p:nvSpPr>
        <p:spPr>
          <a:xfrm>
            <a:off x="4743659" y="914400"/>
            <a:ext cx="4038600" cy="3971454"/>
          </a:xfrm>
        </p:spPr>
        <p:txBody>
          <a:bodyPr/>
          <a:lstStyle/>
          <a:p>
            <a:r>
              <a:rPr lang="en-US" dirty="0">
                <a:solidFill>
                  <a:schemeClr val="accent4"/>
                </a:solidFill>
                <a:latin typeface="AR CHRISTY" panose="02000000000000000000" pitchFamily="2" charset="0"/>
              </a:rPr>
              <a:t>The Conscious Audience (Consumer)</a:t>
            </a:r>
          </a:p>
          <a:p>
            <a:endParaRPr lang="en-US" dirty="0"/>
          </a:p>
        </p:txBody>
      </p:sp>
      <p:sp>
        <p:nvSpPr>
          <p:cNvPr id="5" name="TextBox 4"/>
          <p:cNvSpPr txBox="1"/>
          <p:nvPr/>
        </p:nvSpPr>
        <p:spPr>
          <a:xfrm>
            <a:off x="4876800" y="1905000"/>
            <a:ext cx="3657600" cy="646331"/>
          </a:xfrm>
          <a:prstGeom prst="rect">
            <a:avLst/>
          </a:prstGeom>
          <a:noFill/>
        </p:spPr>
        <p:txBody>
          <a:bodyPr wrap="square" rtlCol="0">
            <a:spAutoFit/>
          </a:bodyPr>
          <a:lstStyle/>
          <a:p>
            <a:r>
              <a:rPr lang="en-US" dirty="0"/>
              <a:t>Must choose to (when listening to music):</a:t>
            </a:r>
          </a:p>
        </p:txBody>
      </p:sp>
      <p:sp>
        <p:nvSpPr>
          <p:cNvPr id="6" name="TextBox 5"/>
          <p:cNvSpPr txBox="1"/>
          <p:nvPr/>
        </p:nvSpPr>
        <p:spPr>
          <a:xfrm>
            <a:off x="4896059" y="2438400"/>
            <a:ext cx="37338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NOT </a:t>
            </a:r>
            <a:r>
              <a:rPr lang="en-US" dirty="0" smtClean="0"/>
              <a:t>to purchase </a:t>
            </a:r>
            <a:r>
              <a:rPr lang="en-US" dirty="0"/>
              <a:t>music that targets criminal, gang or thug lifestyles and portrays them as a positive and/or “black.” </a:t>
            </a:r>
            <a:endParaRPr lang="en-US" dirty="0" smtClean="0"/>
          </a:p>
          <a:p>
            <a:pPr marL="285750" indent="-285750">
              <a:buFont typeface="Arial" panose="020B0604020202020204" pitchFamily="34" charset="0"/>
              <a:buChar char="•"/>
            </a:pPr>
            <a:r>
              <a:rPr lang="en-US" dirty="0" smtClean="0"/>
              <a:t> NOT to support, listen or purchase music that degrades women, glorifies violence, etc. </a:t>
            </a:r>
          </a:p>
          <a:p>
            <a:pPr marL="285750" indent="-285750">
              <a:buFont typeface="Arial" panose="020B0604020202020204" pitchFamily="34" charset="0"/>
              <a:buChar char="•"/>
            </a:pPr>
            <a:r>
              <a:rPr lang="en-US" dirty="0" smtClean="0"/>
              <a:t>We </a:t>
            </a:r>
            <a:r>
              <a:rPr lang="en-US" dirty="0"/>
              <a:t>can support rap and music without curse words.</a:t>
            </a:r>
          </a:p>
          <a:p>
            <a:pPr marL="285750" indent="-285750">
              <a:buFont typeface="Arial" panose="020B0604020202020204" pitchFamily="34" charset="0"/>
              <a:buChar char="•"/>
            </a:pPr>
            <a:r>
              <a:rPr lang="en-US" dirty="0" smtClean="0"/>
              <a:t>We </a:t>
            </a:r>
            <a:r>
              <a:rPr lang="en-US" dirty="0"/>
              <a:t>can support rap/music without the usage of the </a:t>
            </a:r>
            <a:r>
              <a:rPr lang="en-US" dirty="0" err="1"/>
              <a:t>nword</a:t>
            </a:r>
            <a:r>
              <a:rPr lang="en-US" dirty="0"/>
              <a:t>. </a:t>
            </a:r>
            <a:endParaRPr lang="en-US" dirty="0" smtClean="0"/>
          </a:p>
          <a:p>
            <a:pPr marL="285750" indent="-285750">
              <a:buFont typeface="Arial" panose="020B0604020202020204" pitchFamily="34" charset="0"/>
              <a:buChar char="•"/>
            </a:pPr>
            <a:r>
              <a:rPr lang="en-US" dirty="0" smtClean="0"/>
              <a:t>Not to give air time, interviews, etc.</a:t>
            </a:r>
            <a:endParaRPr lang="en-US" dirty="0"/>
          </a:p>
          <a:p>
            <a:endParaRPr lang="en-US" dirty="0"/>
          </a:p>
        </p:txBody>
      </p:sp>
      <p:sp>
        <p:nvSpPr>
          <p:cNvPr id="3" name="TextBox 2"/>
          <p:cNvSpPr txBox="1"/>
          <p:nvPr/>
        </p:nvSpPr>
        <p:spPr>
          <a:xfrm>
            <a:off x="228600" y="5936555"/>
            <a:ext cx="5105400"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This is only a starting point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01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 course it will stop</a:t>
            </a:r>
            <a:r>
              <a:rPr lang="en-US" smtClean="0"/>
              <a:t>, several </a:t>
            </a:r>
            <a:r>
              <a:rPr lang="en-US" dirty="0" smtClean="0"/>
              <a:t>ways….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20320050">
            <a:off x="496716" y="2358529"/>
            <a:ext cx="1733550" cy="2638425"/>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543581">
            <a:off x="2153492" y="1842044"/>
            <a:ext cx="2619375" cy="1743075"/>
          </a:xfrm>
        </p:spPr>
      </p:pic>
      <p:sp>
        <p:nvSpPr>
          <p:cNvPr id="6" name="TextBox 5"/>
          <p:cNvSpPr txBox="1"/>
          <p:nvPr/>
        </p:nvSpPr>
        <p:spPr>
          <a:xfrm>
            <a:off x="457200" y="5334000"/>
            <a:ext cx="3657600" cy="369332"/>
          </a:xfrm>
          <a:prstGeom prst="rect">
            <a:avLst/>
          </a:prstGeom>
          <a:noFill/>
        </p:spPr>
        <p:txBody>
          <a:bodyPr wrap="square" rtlCol="0">
            <a:spAutoFit/>
          </a:bodyPr>
          <a:lstStyle/>
          <a:p>
            <a:r>
              <a:rPr lang="en-US" dirty="0" smtClean="0"/>
              <a:t>Education/Spiritual awareness</a:t>
            </a:r>
            <a:endParaRPr lang="en-US" dirty="0"/>
          </a:p>
        </p:txBody>
      </p:sp>
      <p:sp>
        <p:nvSpPr>
          <p:cNvPr id="8" name="TextBox 7"/>
          <p:cNvSpPr txBox="1"/>
          <p:nvPr/>
        </p:nvSpPr>
        <p:spPr>
          <a:xfrm>
            <a:off x="2286000" y="990600"/>
            <a:ext cx="2667000" cy="369332"/>
          </a:xfrm>
          <a:prstGeom prst="rect">
            <a:avLst/>
          </a:prstGeom>
          <a:noFill/>
        </p:spPr>
        <p:txBody>
          <a:bodyPr wrap="square" rtlCol="0">
            <a:spAutoFit/>
          </a:bodyPr>
          <a:lstStyle/>
          <a:p>
            <a:r>
              <a:rPr lang="en-US" dirty="0" smtClean="0"/>
              <a:t>Political Action/Legislation</a:t>
            </a:r>
            <a:endParaRPr lang="en-US" dirty="0"/>
          </a:p>
        </p:txBody>
      </p:sp>
      <p:sp>
        <p:nvSpPr>
          <p:cNvPr id="3" name="TextBox 2"/>
          <p:cNvSpPr txBox="1"/>
          <p:nvPr/>
        </p:nvSpPr>
        <p:spPr>
          <a:xfrm>
            <a:off x="488182" y="5562599"/>
            <a:ext cx="8229600" cy="1200329"/>
          </a:xfrm>
          <a:prstGeom prst="rect">
            <a:avLst/>
          </a:prstGeom>
          <a:noFill/>
        </p:spPr>
        <p:txBody>
          <a:bodyPr wrap="square" rtlCol="0">
            <a:spAutoFit/>
          </a:bodyPr>
          <a:lstStyle/>
          <a:p>
            <a:pPr algn="ctr"/>
            <a:r>
              <a:rPr lang="en-US" sz="7200" dirty="0" smtClean="0">
                <a:latin typeface="AR JULIAN" panose="02000000000000000000" pitchFamily="2" charset="0"/>
              </a:rPr>
              <a:t>Take Black Back</a:t>
            </a:r>
            <a:endParaRPr lang="en-US" sz="7200" dirty="0">
              <a:latin typeface="AR JULIAN" panose="02000000000000000000" pitchFamily="2" charset="0"/>
            </a:endParaRPr>
          </a:p>
        </p:txBody>
      </p:sp>
      <p:sp>
        <p:nvSpPr>
          <p:cNvPr id="4" name="TextBox 3"/>
          <p:cNvSpPr txBox="1"/>
          <p:nvPr/>
        </p:nvSpPr>
        <p:spPr>
          <a:xfrm>
            <a:off x="5715000" y="990600"/>
            <a:ext cx="3002782" cy="4401205"/>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Ultimately, </a:t>
            </a:r>
          </a:p>
          <a:p>
            <a:pPr algn="ctr"/>
            <a:r>
              <a:rPr lang="en-US" sz="4000" b="1" dirty="0" smtClean="0">
                <a:latin typeface="Arial" panose="020B0604020202020204" pitchFamily="34" charset="0"/>
                <a:cs typeface="Arial" panose="020B0604020202020204" pitchFamily="34" charset="0"/>
              </a:rPr>
              <a:t>YOU </a:t>
            </a:r>
          </a:p>
          <a:p>
            <a:pPr algn="ctr"/>
            <a:r>
              <a:rPr lang="en-US" sz="4000" dirty="0" smtClean="0">
                <a:latin typeface="Arial" panose="020B0604020202020204" pitchFamily="34" charset="0"/>
                <a:cs typeface="Arial" panose="020B0604020202020204" pitchFamily="34" charset="0"/>
              </a:rPr>
              <a:t>the artist and </a:t>
            </a:r>
          </a:p>
          <a:p>
            <a:pPr algn="ctr"/>
            <a:r>
              <a:rPr lang="en-US" sz="4000" b="1" dirty="0" smtClean="0">
                <a:latin typeface="Arial" panose="020B0604020202020204" pitchFamily="34" charset="0"/>
                <a:cs typeface="Arial" panose="020B0604020202020204" pitchFamily="34" charset="0"/>
              </a:rPr>
              <a:t>YOU </a:t>
            </a:r>
          </a:p>
          <a:p>
            <a:pPr algn="ctr"/>
            <a:r>
              <a:rPr lang="en-US" sz="4000" dirty="0" smtClean="0">
                <a:latin typeface="Arial" panose="020B0604020202020204" pitchFamily="34" charset="0"/>
                <a:cs typeface="Arial" panose="020B0604020202020204" pitchFamily="34" charset="0"/>
              </a:rPr>
              <a:t>the audience.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354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3962401" cy="838200"/>
          </a:xfrm>
        </p:spPr>
        <p:txBody>
          <a:bodyPr>
            <a:normAutofit fontScale="90000"/>
          </a:bodyPr>
          <a:lstStyle/>
          <a:p>
            <a:r>
              <a:rPr lang="en-US" dirty="0" smtClean="0"/>
              <a:t>Garbage in, Garbage out….money in, money out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219200"/>
            <a:ext cx="4267198" cy="2133599"/>
          </a:xfrm>
        </p:spPr>
      </p:pic>
      <p:pic>
        <p:nvPicPr>
          <p:cNvPr id="6" name="Content Placeholder 5"/>
          <p:cNvPicPr>
            <a:picLocks noGrp="1" noChangeAspect="1"/>
          </p:cNvPicPr>
          <p:nvPr>
            <p:ph sz="half" idx="2"/>
          </p:nvPr>
        </p:nvPicPr>
        <p:blipFill rotWithShape="1">
          <a:blip r:embed="rId3" cstate="email">
            <a:extLst>
              <a:ext uri="{28A0092B-C50C-407E-A947-70E740481C1C}">
                <a14:useLocalDpi xmlns:a14="http://schemas.microsoft.com/office/drawing/2010/main" val="0"/>
              </a:ext>
            </a:extLst>
          </a:blip>
          <a:srcRect/>
          <a:stretch/>
        </p:blipFill>
        <p:spPr>
          <a:xfrm>
            <a:off x="4419600" y="1143000"/>
            <a:ext cx="3189514" cy="2484674"/>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3657600"/>
            <a:ext cx="4441548" cy="2971800"/>
          </a:xfrm>
          <a:prstGeom prst="rect">
            <a:avLst/>
          </a:prstGeom>
        </p:spPr>
      </p:pic>
      <p:sp>
        <p:nvSpPr>
          <p:cNvPr id="9" name="Curved Left Arrow 8"/>
          <p:cNvSpPr/>
          <p:nvPr/>
        </p:nvSpPr>
        <p:spPr>
          <a:xfrm rot="19395664">
            <a:off x="7353543" y="1105197"/>
            <a:ext cx="838373" cy="1676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8839647">
            <a:off x="1865008" y="5255422"/>
            <a:ext cx="1354137"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627676" y="3657600"/>
            <a:ext cx="914400" cy="1569660"/>
          </a:xfrm>
          <a:prstGeom prst="rect">
            <a:avLst/>
          </a:prstGeom>
          <a:noFill/>
        </p:spPr>
        <p:txBody>
          <a:bodyPr wrap="square" rtlCol="0">
            <a:spAutoFit/>
          </a:bodyPr>
          <a:lstStyle/>
          <a:p>
            <a:r>
              <a:rPr lang="en-US" sz="9600" dirty="0" smtClean="0"/>
              <a:t>?</a:t>
            </a:r>
            <a:endParaRPr lang="en-US" sz="9600" dirty="0"/>
          </a:p>
        </p:txBody>
      </p:sp>
    </p:spTree>
    <p:extLst>
      <p:ext uri="{BB962C8B-B14F-4D97-AF65-F5344CB8AC3E}">
        <p14:creationId xmlns:p14="http://schemas.microsoft.com/office/powerpoint/2010/main" val="2432618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a:stretch>
            <a:fillRect/>
          </a:stretch>
        </p:blipFill>
        <p:spPr>
          <a:xfrm rot="1470771">
            <a:off x="5826824" y="385205"/>
            <a:ext cx="3021219" cy="197802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813" y="3979985"/>
            <a:ext cx="3442973" cy="22336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505341">
            <a:off x="398177" y="675005"/>
            <a:ext cx="2419350" cy="18859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50124">
            <a:off x="2633504" y="356733"/>
            <a:ext cx="2788286" cy="278828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29839">
            <a:off x="279900" y="3193763"/>
            <a:ext cx="2433580" cy="284172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092979">
            <a:off x="6023990" y="4139104"/>
            <a:ext cx="2776909" cy="2235219"/>
          </a:xfrm>
          <a:prstGeom prst="rect">
            <a:avLst/>
          </a:prstGeom>
        </p:spPr>
      </p:pic>
      <p:sp>
        <p:nvSpPr>
          <p:cNvPr id="12" name="Down Arrow 11"/>
          <p:cNvSpPr/>
          <p:nvPr/>
        </p:nvSpPr>
        <p:spPr>
          <a:xfrm rot="19342301">
            <a:off x="6629400" y="3200401"/>
            <a:ext cx="6096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63368" y="2839144"/>
            <a:ext cx="1968336" cy="369332"/>
          </a:xfrm>
          <a:prstGeom prst="rect">
            <a:avLst/>
          </a:prstGeom>
          <a:noFill/>
        </p:spPr>
        <p:txBody>
          <a:bodyPr wrap="square" rtlCol="0">
            <a:spAutoFit/>
          </a:bodyPr>
          <a:lstStyle/>
          <a:p>
            <a:r>
              <a:rPr lang="en-US" dirty="0" smtClean="0">
                <a:solidFill>
                  <a:schemeClr val="bg1"/>
                </a:solidFill>
              </a:rPr>
              <a:t>Remember This? </a:t>
            </a:r>
            <a:endParaRPr lang="en-US" dirty="0">
              <a:solidFill>
                <a:schemeClr val="bg1"/>
              </a:solidFill>
            </a:endParaRPr>
          </a:p>
        </p:txBody>
      </p:sp>
    </p:spTree>
    <p:extLst>
      <p:ext uri="{BB962C8B-B14F-4D97-AF65-F5344CB8AC3E}">
        <p14:creationId xmlns:p14="http://schemas.microsoft.com/office/powerpoint/2010/main" val="29287401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3962401" cy="838200"/>
          </a:xfrm>
        </p:spPr>
        <p:txBody>
          <a:bodyPr>
            <a:normAutofit fontScale="90000"/>
          </a:bodyPr>
          <a:lstStyle/>
          <a:p>
            <a:r>
              <a:rPr lang="en-US" dirty="0" smtClean="0"/>
              <a:t>Garbage in, Garbage out….money in, money out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219200"/>
            <a:ext cx="4267198" cy="2133599"/>
          </a:xfrm>
        </p:spPr>
      </p:pic>
      <p:pic>
        <p:nvPicPr>
          <p:cNvPr id="6" name="Content Placeholder 5"/>
          <p:cNvPicPr>
            <a:picLocks noGrp="1" noChangeAspect="1"/>
          </p:cNvPicPr>
          <p:nvPr>
            <p:ph sz="half" idx="2"/>
          </p:nvPr>
        </p:nvPicPr>
        <p:blipFill rotWithShape="1">
          <a:blip r:embed="rId3" cstate="email">
            <a:extLst>
              <a:ext uri="{28A0092B-C50C-407E-A947-70E740481C1C}">
                <a14:useLocalDpi xmlns:a14="http://schemas.microsoft.com/office/drawing/2010/main" val="0"/>
              </a:ext>
            </a:extLst>
          </a:blip>
          <a:srcRect/>
          <a:stretch/>
        </p:blipFill>
        <p:spPr>
          <a:xfrm>
            <a:off x="4419600" y="1143000"/>
            <a:ext cx="3189514" cy="2484674"/>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3657600"/>
            <a:ext cx="4441548" cy="2971800"/>
          </a:xfrm>
          <a:prstGeom prst="rect">
            <a:avLst/>
          </a:prstGeom>
        </p:spPr>
      </p:pic>
      <p:sp>
        <p:nvSpPr>
          <p:cNvPr id="9" name="Curved Left Arrow 8"/>
          <p:cNvSpPr/>
          <p:nvPr/>
        </p:nvSpPr>
        <p:spPr>
          <a:xfrm rot="19395664">
            <a:off x="7353543" y="1105197"/>
            <a:ext cx="838373" cy="1676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9773366">
            <a:off x="1865008" y="3444221"/>
            <a:ext cx="1354137"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4958834"/>
            <a:ext cx="3657600" cy="369332"/>
          </a:xfrm>
          <a:prstGeom prst="rect">
            <a:avLst/>
          </a:prstGeom>
          <a:noFill/>
        </p:spPr>
        <p:txBody>
          <a:bodyPr wrap="square" rtlCol="0">
            <a:spAutoFit/>
          </a:bodyPr>
          <a:lstStyle/>
          <a:p>
            <a:r>
              <a:rPr lang="en-US" dirty="0" smtClean="0"/>
              <a:t>The repeating cycle must be broken</a:t>
            </a:r>
            <a:endParaRPr lang="en-US" dirty="0"/>
          </a:p>
        </p:txBody>
      </p:sp>
      <p:sp>
        <p:nvSpPr>
          <p:cNvPr id="4" name="TextBox 3"/>
          <p:cNvSpPr txBox="1"/>
          <p:nvPr/>
        </p:nvSpPr>
        <p:spPr>
          <a:xfrm>
            <a:off x="457200" y="5488188"/>
            <a:ext cx="3733800" cy="646331"/>
          </a:xfrm>
          <a:prstGeom prst="rect">
            <a:avLst/>
          </a:prstGeom>
          <a:noFill/>
        </p:spPr>
        <p:txBody>
          <a:bodyPr wrap="square" rtlCol="0">
            <a:spAutoFit/>
          </a:bodyPr>
          <a:lstStyle/>
          <a:p>
            <a:r>
              <a:rPr lang="en-US" dirty="0" smtClean="0"/>
              <a:t>Easiest way to break the cycle, hear filth, reject it…. </a:t>
            </a:r>
            <a:r>
              <a:rPr lang="en-US" u="sng" dirty="0" smtClean="0"/>
              <a:t>Monetarily. </a:t>
            </a:r>
            <a:endParaRPr lang="en-US" u="sng" dirty="0"/>
          </a:p>
        </p:txBody>
      </p:sp>
    </p:spTree>
    <p:extLst>
      <p:ext uri="{BB962C8B-B14F-4D97-AF65-F5344CB8AC3E}">
        <p14:creationId xmlns:p14="http://schemas.microsoft.com/office/powerpoint/2010/main" val="395550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Music is a natural, human </a:t>
            </a:r>
            <a:r>
              <a:rPr lang="en-US" sz="2200" dirty="0"/>
              <a:t>and </a:t>
            </a:r>
            <a:r>
              <a:rPr lang="en-US" sz="2200" dirty="0" smtClean="0"/>
              <a:t>social phenomenon. </a:t>
            </a:r>
            <a:endParaRPr lang="en-US" sz="22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066800"/>
            <a:ext cx="3574983" cy="2409511"/>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10000" y="1066800"/>
            <a:ext cx="4827414" cy="2514600"/>
          </a:xfrm>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3886200"/>
            <a:ext cx="2590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827" y="3657600"/>
            <a:ext cx="4837122" cy="27432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4257" y="3841401"/>
            <a:ext cx="3946071" cy="2209800"/>
          </a:xfrm>
          <a:prstGeom prst="rect">
            <a:avLst/>
          </a:prstGeom>
        </p:spPr>
      </p:pic>
    </p:spTree>
    <p:extLst>
      <p:ext uri="{BB962C8B-B14F-4D97-AF65-F5344CB8AC3E}">
        <p14:creationId xmlns:p14="http://schemas.microsoft.com/office/powerpoint/2010/main" val="2499697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06768" y="169093"/>
            <a:ext cx="7432432" cy="1349828"/>
          </a:xfrm>
          <a:prstGeom prst="rect">
            <a:avLst/>
          </a:prstGeom>
          <a:noFill/>
        </p:spPr>
        <p:txBody>
          <a:bodyPr wrap="square" rtlCol="0">
            <a:normAutofit fontScale="85000" lnSpcReduction="10000"/>
          </a:bodyPr>
          <a:lstStyle/>
          <a:p>
            <a:pPr algn="just"/>
            <a:r>
              <a:rPr lang="en-US" sz="2400" b="1" dirty="0" smtClean="0">
                <a:solidFill>
                  <a:prstClr val="black">
                    <a:lumMod val="50000"/>
                    <a:lumOff val="50000"/>
                  </a:prstClr>
                </a:solidFill>
              </a:rPr>
              <a:t>No youth is going to need a parent to explain why they should or should not be listening to a certain type of music.  They will listen either with or with out your knowledge if the child likes the music.  Thus, the question….what attracts the youth to this music?  </a:t>
            </a:r>
          </a:p>
          <a:p>
            <a:endParaRPr lang="en-US" dirty="0">
              <a:solidFill>
                <a:prstClr val="black"/>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44862" y="2742150"/>
            <a:ext cx="1969660" cy="196966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37890" y="3131367"/>
            <a:ext cx="2481942" cy="1389888"/>
          </a:xfrm>
          <a:prstGeom prst="rect">
            <a:avLst/>
          </a:prstGeom>
        </p:spPr>
      </p:pic>
      <p:sp>
        <p:nvSpPr>
          <p:cNvPr id="7" name="TextBox 6"/>
          <p:cNvSpPr txBox="1"/>
          <p:nvPr/>
        </p:nvSpPr>
        <p:spPr>
          <a:xfrm>
            <a:off x="1246852" y="5334000"/>
            <a:ext cx="4596021" cy="923330"/>
          </a:xfrm>
          <a:prstGeom prst="rect">
            <a:avLst/>
          </a:prstGeom>
          <a:noFill/>
        </p:spPr>
        <p:txBody>
          <a:bodyPr wrap="square" rtlCol="0">
            <a:spAutoFit/>
          </a:bodyPr>
          <a:lstStyle/>
          <a:p>
            <a:r>
              <a:rPr lang="en-US" dirty="0" smtClean="0"/>
              <a:t>Should there parents be worried about the music they listen too? Is it too little to late? What exactly should the parents say? </a:t>
            </a:r>
            <a:endParaRPr lang="en-US" dirty="0"/>
          </a:p>
        </p:txBody>
      </p:sp>
      <p:sp>
        <p:nvSpPr>
          <p:cNvPr id="10" name="TextBox 9"/>
          <p:cNvSpPr txBox="1"/>
          <p:nvPr/>
        </p:nvSpPr>
        <p:spPr>
          <a:xfrm>
            <a:off x="6561772" y="5610999"/>
            <a:ext cx="2277428" cy="369332"/>
          </a:xfrm>
          <a:prstGeom prst="rect">
            <a:avLst/>
          </a:prstGeom>
          <a:noFill/>
        </p:spPr>
        <p:txBody>
          <a:bodyPr wrap="square" rtlCol="0">
            <a:spAutoFit/>
          </a:bodyPr>
          <a:lstStyle/>
          <a:p>
            <a:r>
              <a:rPr lang="en-US" dirty="0" smtClean="0"/>
              <a:t>Too late and to little??</a:t>
            </a:r>
            <a:endParaRPr lang="en-US" dirty="0"/>
          </a:p>
        </p:txBody>
      </p:sp>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5723" y="2930580"/>
            <a:ext cx="2390359" cy="1590675"/>
          </a:xfrm>
          <a:prstGeom prst="rect">
            <a:avLst/>
          </a:prstGeom>
        </p:spPr>
      </p:pic>
      <p:sp>
        <p:nvSpPr>
          <p:cNvPr id="12" name="Plus 11"/>
          <p:cNvSpPr/>
          <p:nvPr/>
        </p:nvSpPr>
        <p:spPr>
          <a:xfrm>
            <a:off x="2513667" y="326978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qual 12"/>
          <p:cNvSpPr/>
          <p:nvPr/>
        </p:nvSpPr>
        <p:spPr>
          <a:xfrm>
            <a:off x="5597934" y="3369111"/>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a:stretch>
            <a:fillRect/>
          </a:stretch>
        </p:blipFill>
        <p:spPr>
          <a:xfrm>
            <a:off x="2768546" y="3038783"/>
            <a:ext cx="3084512" cy="231338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9807">
            <a:off x="5840546" y="5172802"/>
            <a:ext cx="2552700" cy="17907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97973">
            <a:off x="3221084" y="404057"/>
            <a:ext cx="2351597" cy="235159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80395">
            <a:off x="381000" y="4691435"/>
            <a:ext cx="2879521" cy="193369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10643">
            <a:off x="6012036" y="925967"/>
            <a:ext cx="2895600" cy="15811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925753">
            <a:off x="6029085" y="2582512"/>
            <a:ext cx="2457450" cy="185737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252" y="219511"/>
            <a:ext cx="2619375" cy="1743075"/>
          </a:xfrm>
          <a:prstGeom prst="rect">
            <a:avLst/>
          </a:prstGeom>
        </p:spPr>
      </p:pic>
      <p:sp>
        <p:nvSpPr>
          <p:cNvPr id="3" name="TextBox 2"/>
          <p:cNvSpPr txBox="1"/>
          <p:nvPr/>
        </p:nvSpPr>
        <p:spPr>
          <a:xfrm>
            <a:off x="152400" y="2115453"/>
            <a:ext cx="2683080" cy="923330"/>
          </a:xfrm>
          <a:prstGeom prst="rect">
            <a:avLst/>
          </a:prstGeom>
          <a:noFill/>
        </p:spPr>
        <p:txBody>
          <a:bodyPr wrap="square" rtlCol="0">
            <a:spAutoFit/>
          </a:bodyPr>
          <a:lstStyle/>
          <a:p>
            <a:r>
              <a:rPr lang="en-US" dirty="0" smtClean="0">
                <a:solidFill>
                  <a:schemeClr val="bg1"/>
                </a:solidFill>
              </a:rPr>
              <a:t>This world’s solution…. </a:t>
            </a:r>
            <a:r>
              <a:rPr lang="en-US" sz="3600" dirty="0" smtClean="0">
                <a:solidFill>
                  <a:schemeClr val="bg1"/>
                </a:solidFill>
              </a:rPr>
              <a:t>containment.</a:t>
            </a:r>
            <a:endParaRPr lang="en-US" sz="3600" dirty="0">
              <a:solidFill>
                <a:schemeClr val="bg1"/>
              </a:solidFill>
            </a:endParaRPr>
          </a:p>
        </p:txBody>
      </p:sp>
    </p:spTree>
    <p:extLst>
      <p:ext uri="{BB962C8B-B14F-4D97-AF65-F5344CB8AC3E}">
        <p14:creationId xmlns:p14="http://schemas.microsoft.com/office/powerpoint/2010/main" val="29054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out exercise  Page 8 </a:t>
            </a:r>
            <a:endParaRPr lang="en-US" dirty="0"/>
          </a:p>
        </p:txBody>
      </p:sp>
      <p:sp>
        <p:nvSpPr>
          <p:cNvPr id="3" name="Text Placeholder 2"/>
          <p:cNvSpPr>
            <a:spLocks noGrp="1"/>
          </p:cNvSpPr>
          <p:nvPr>
            <p:ph type="body" idx="1"/>
          </p:nvPr>
        </p:nvSpPr>
        <p:spPr/>
        <p:txBody>
          <a:bodyPr/>
          <a:lstStyle/>
          <a:p>
            <a:r>
              <a:rPr lang="en-US" dirty="0"/>
              <a:t>Emotions, Brain and Music</a:t>
            </a:r>
          </a:p>
        </p:txBody>
      </p:sp>
      <p:sp>
        <p:nvSpPr>
          <p:cNvPr id="4" name="TextBox 3"/>
          <p:cNvSpPr txBox="1"/>
          <p:nvPr/>
        </p:nvSpPr>
        <p:spPr>
          <a:xfrm>
            <a:off x="7315200" y="457200"/>
            <a:ext cx="1676400" cy="215444"/>
          </a:xfrm>
          <a:prstGeom prst="rect">
            <a:avLst/>
          </a:prstGeom>
          <a:noFill/>
        </p:spPr>
        <p:txBody>
          <a:bodyPr wrap="square" rtlCol="0">
            <a:spAutoFit/>
          </a:bodyPr>
          <a:lstStyle/>
          <a:p>
            <a:r>
              <a:rPr lang="en-US" sz="800" dirty="0"/>
              <a:t>©2017 </a:t>
            </a:r>
            <a:r>
              <a:rPr lang="en-US" sz="800" dirty="0" err="1"/>
              <a:t>www.CoreNovus.org</a:t>
            </a:r>
            <a:endParaRPr lang="en-US" sz="800" dirty="0"/>
          </a:p>
        </p:txBody>
      </p:sp>
    </p:spTree>
    <p:extLst>
      <p:ext uri="{BB962C8B-B14F-4D97-AF65-F5344CB8AC3E}">
        <p14:creationId xmlns:p14="http://schemas.microsoft.com/office/powerpoint/2010/main" val="28372038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19600"/>
            <a:ext cx="3200400" cy="825500"/>
          </a:xfrm>
        </p:spPr>
        <p:txBody>
          <a:bodyPr>
            <a:normAutofit fontScale="90000"/>
          </a:bodyPr>
          <a:lstStyle/>
          <a:p>
            <a:r>
              <a:rPr lang="en-US" dirty="0" smtClean="0"/>
              <a:t>FRUIT – Functional Recognition of (a) Universal Intelligence Theory</a:t>
            </a:r>
            <a:br>
              <a:rPr lang="en-US" dirty="0" smtClean="0"/>
            </a:br>
            <a:r>
              <a:rPr lang="en-US" sz="1300" b="0" dirty="0" smtClean="0"/>
              <a:t>(lowest form of believing in the One God….at least). </a:t>
            </a:r>
            <a:endParaRPr lang="en-US" sz="1300" b="0" dirty="0"/>
          </a:p>
        </p:txBody>
      </p:sp>
      <p:sp>
        <p:nvSpPr>
          <p:cNvPr id="4" name="Text Placeholder 3"/>
          <p:cNvSpPr>
            <a:spLocks noGrp="1"/>
          </p:cNvSpPr>
          <p:nvPr>
            <p:ph type="body" sz="half" idx="2"/>
          </p:nvPr>
        </p:nvSpPr>
        <p:spPr>
          <a:xfrm>
            <a:off x="228600" y="152401"/>
            <a:ext cx="3008313" cy="3657600"/>
          </a:xfrm>
        </p:spPr>
        <p:txBody>
          <a:bodyPr/>
          <a:lstStyle/>
          <a:p>
            <a:r>
              <a:rPr lang="en-US" dirty="0" smtClean="0"/>
              <a:t>If </a:t>
            </a:r>
            <a:r>
              <a:rPr lang="en-US" dirty="0"/>
              <a:t>humans are slightly </a:t>
            </a:r>
            <a:r>
              <a:rPr lang="en-US" dirty="0" smtClean="0"/>
              <a:t>connected to </a:t>
            </a:r>
            <a:r>
              <a:rPr lang="en-US" dirty="0"/>
              <a:t>a </a:t>
            </a:r>
            <a:r>
              <a:rPr lang="en-US" dirty="0" smtClean="0"/>
              <a:t>divinity (a Supreme Being), </a:t>
            </a:r>
            <a:r>
              <a:rPr lang="en-US" dirty="0"/>
              <a:t>that </a:t>
            </a:r>
            <a:r>
              <a:rPr lang="en-US" dirty="0" smtClean="0"/>
              <a:t>established connection is </a:t>
            </a:r>
            <a:r>
              <a:rPr lang="en-US" dirty="0"/>
              <a:t>internalize in our psyche</a:t>
            </a:r>
            <a:r>
              <a:rPr lang="en-US" dirty="0" smtClean="0"/>
              <a:t>, and our essence.</a:t>
            </a:r>
          </a:p>
          <a:p>
            <a:r>
              <a:rPr lang="en-US" dirty="0" smtClean="0"/>
              <a:t>That </a:t>
            </a:r>
            <a:r>
              <a:rPr lang="en-US" dirty="0"/>
              <a:t>connection is made in </a:t>
            </a:r>
            <a:r>
              <a:rPr lang="en-US" dirty="0" smtClean="0"/>
              <a:t>what can be best </a:t>
            </a:r>
            <a:r>
              <a:rPr lang="en-US" dirty="0"/>
              <a:t>described as a soul</a:t>
            </a:r>
            <a:r>
              <a:rPr lang="en-US" dirty="0" smtClean="0"/>
              <a:t>.</a:t>
            </a:r>
          </a:p>
          <a:p>
            <a:pPr marL="285750" indent="-285750">
              <a:buFont typeface="Arial" panose="020B0604020202020204" pitchFamily="34" charset="0"/>
              <a:buChar char="•"/>
            </a:pPr>
            <a:r>
              <a:rPr lang="en-US" dirty="0" smtClean="0"/>
              <a:t>Ego</a:t>
            </a:r>
          </a:p>
          <a:p>
            <a:pPr marL="285750" indent="-285750">
              <a:buFont typeface="Arial" panose="020B0604020202020204" pitchFamily="34" charset="0"/>
              <a:buChar char="•"/>
            </a:pPr>
            <a:r>
              <a:rPr lang="en-US" dirty="0" smtClean="0"/>
              <a:t>Self Id</a:t>
            </a:r>
            <a:endParaRPr lang="en-US" dirty="0"/>
          </a:p>
          <a:p>
            <a:r>
              <a:rPr lang="en-US" dirty="0" smtClean="0"/>
              <a:t>How to raise </a:t>
            </a:r>
            <a:r>
              <a:rPr lang="en-US" dirty="0"/>
              <a:t>self Esteem? </a:t>
            </a:r>
          </a:p>
          <a:p>
            <a:r>
              <a:rPr lang="en-US" dirty="0" smtClean="0"/>
              <a:t>When the increase  of a challenge occurs,  no </a:t>
            </a:r>
            <a:r>
              <a:rPr lang="en-US" dirty="0"/>
              <a:t>mercy, no chance, </a:t>
            </a:r>
            <a:r>
              <a:rPr lang="en-US" dirty="0" smtClean="0"/>
              <a:t>no </a:t>
            </a:r>
            <a:r>
              <a:rPr lang="en-US" dirty="0"/>
              <a:t>gifts, no answered prayers,  through will and the Mercy of God, you win</a:t>
            </a:r>
            <a:r>
              <a:rPr lang="en-US" dirty="0" smtClean="0"/>
              <a:t>.</a:t>
            </a:r>
          </a:p>
          <a:p>
            <a:r>
              <a:rPr lang="en-US" dirty="0" smtClean="0"/>
              <a:t> All we ask as a community is that you bear fruit through your music!</a:t>
            </a:r>
            <a:endParaRPr lang="en-US" dirty="0"/>
          </a:p>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533400"/>
            <a:ext cx="4998632" cy="311534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886200"/>
            <a:ext cx="5029200" cy="2842592"/>
          </a:xfrm>
          <a:prstGeom prst="rect">
            <a:avLst/>
          </a:prstGeom>
        </p:spPr>
      </p:pic>
    </p:spTree>
    <p:extLst>
      <p:ext uri="{BB962C8B-B14F-4D97-AF65-F5344CB8AC3E}">
        <p14:creationId xmlns:p14="http://schemas.microsoft.com/office/powerpoint/2010/main" val="1120005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9" name="Title 8"/>
          <p:cNvSpPr>
            <a:spLocks noGrp="1"/>
          </p:cNvSpPr>
          <p:nvPr>
            <p:ph type="title"/>
          </p:nvPr>
        </p:nvSpPr>
        <p:spPr/>
        <p:txBody>
          <a:bodyPr>
            <a:noAutofit/>
          </a:bodyPr>
          <a:lstStyle/>
          <a:p>
            <a:pPr lvl="0">
              <a:spcBef>
                <a:spcPts val="0"/>
              </a:spcBef>
            </a:pPr>
            <a:r>
              <a:rPr lang="en-US" sz="3200" cap="none" dirty="0" smtClean="0">
                <a:solidFill>
                  <a:prstClr val="black">
                    <a:lumMod val="85000"/>
                    <a:lumOff val="15000"/>
                  </a:prstClr>
                </a:solidFill>
                <a:ea typeface="+mn-ea"/>
                <a:cs typeface="+mn-cs"/>
              </a:rPr>
              <a:t>Hand Out Exercise Two   Page 8</a:t>
            </a:r>
            <a:endParaRPr lang="en-US" sz="32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r>
              <a:rPr lang="en-US" sz="1700" b="1" dirty="0" smtClean="0">
                <a:solidFill>
                  <a:prstClr val="black">
                    <a:lumMod val="75000"/>
                    <a:lumOff val="25000"/>
                  </a:prstClr>
                </a:solidFill>
              </a:rPr>
              <a:t>Lyric substitution</a:t>
            </a:r>
            <a:endParaRPr lang="en-US" sz="1700" b="1" dirty="0">
              <a:solidFill>
                <a:prstClr val="black">
                  <a:lumMod val="75000"/>
                  <a:lumOff val="25000"/>
                </a:prstClr>
              </a:solidFill>
            </a:endParaRPr>
          </a:p>
        </p:txBody>
      </p:sp>
      <p:sp>
        <p:nvSpPr>
          <p:cNvPr id="2" name="TextBox 1"/>
          <p:cNvSpPr txBox="1"/>
          <p:nvPr/>
        </p:nvSpPr>
        <p:spPr>
          <a:xfrm>
            <a:off x="7467600" y="412522"/>
            <a:ext cx="1600200" cy="215444"/>
          </a:xfrm>
          <a:prstGeom prst="rect">
            <a:avLst/>
          </a:prstGeom>
          <a:noFill/>
        </p:spPr>
        <p:txBody>
          <a:bodyPr wrap="square" rtlCol="0">
            <a:spAutoFit/>
          </a:bodyPr>
          <a:lstStyle/>
          <a:p>
            <a:r>
              <a:rPr lang="en-US" sz="800" dirty="0"/>
              <a:t>©2017 </a:t>
            </a:r>
            <a:r>
              <a:rPr lang="en-US" sz="800" dirty="0" err="1"/>
              <a:t>www.CoreNovus.org</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 Points on de-</a:t>
            </a:r>
            <a:r>
              <a:rPr lang="en-US" dirty="0" err="1" smtClean="0"/>
              <a:t>masculation</a:t>
            </a:r>
            <a:r>
              <a:rPr lang="en-US" dirty="0" smtClean="0"/>
              <a:t> and the Industry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Sex --dichotomous – You are neither or both</a:t>
            </a:r>
          </a:p>
          <a:p>
            <a:r>
              <a:rPr lang="en-US" dirty="0"/>
              <a:t>Your Chromosomes determine  if you are a MAN or a WOMAN, period.</a:t>
            </a:r>
          </a:p>
          <a:p>
            <a:r>
              <a:rPr lang="en-US" dirty="0"/>
              <a:t>Gender can be masculine or </a:t>
            </a:r>
            <a:r>
              <a:rPr lang="en-US" dirty="0" smtClean="0"/>
              <a:t>feminine. These are roles </a:t>
            </a:r>
            <a:r>
              <a:rPr lang="en-US" dirty="0"/>
              <a:t>you </a:t>
            </a:r>
            <a:r>
              <a:rPr lang="en-US" dirty="0" smtClean="0"/>
              <a:t>play.  Traditional </a:t>
            </a:r>
            <a:r>
              <a:rPr lang="en-US" dirty="0"/>
              <a:t>or non-traditional. </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One choses to be </a:t>
            </a:r>
            <a:r>
              <a:rPr lang="en-US" dirty="0" smtClean="0"/>
              <a:t>gay, at the same time this is no reason to hate. </a:t>
            </a:r>
          </a:p>
          <a:p>
            <a:endParaRPr lang="en-US" dirty="0"/>
          </a:p>
          <a:p>
            <a:r>
              <a:rPr lang="en-US" dirty="0" smtClean="0"/>
              <a:t>Accept others as they are.</a:t>
            </a:r>
          </a:p>
          <a:p>
            <a:endParaRPr lang="en-US" dirty="0"/>
          </a:p>
          <a:p>
            <a:r>
              <a:rPr lang="en-US" dirty="0" smtClean="0"/>
              <a:t>Let science be the a guide, let your religion be in your heart.</a:t>
            </a:r>
            <a:endParaRPr lang="en-US" dirty="0"/>
          </a:p>
        </p:txBody>
      </p:sp>
    </p:spTree>
    <p:extLst>
      <p:ext uri="{BB962C8B-B14F-4D97-AF65-F5344CB8AC3E}">
        <p14:creationId xmlns:p14="http://schemas.microsoft.com/office/powerpoint/2010/main" val="701086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Music is a force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066800"/>
            <a:ext cx="4416056" cy="248126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3810000"/>
            <a:ext cx="4050728" cy="2695575"/>
          </a:xfrm>
        </p:spPr>
      </p:pic>
      <p:sp>
        <p:nvSpPr>
          <p:cNvPr id="7" name="TextBox 6"/>
          <p:cNvSpPr txBox="1"/>
          <p:nvPr/>
        </p:nvSpPr>
        <p:spPr>
          <a:xfrm>
            <a:off x="4953000" y="2133600"/>
            <a:ext cx="3810000" cy="646331"/>
          </a:xfrm>
          <a:prstGeom prst="rect">
            <a:avLst/>
          </a:prstGeom>
          <a:noFill/>
        </p:spPr>
        <p:txBody>
          <a:bodyPr wrap="square" rtlCol="0">
            <a:spAutoFit/>
          </a:bodyPr>
          <a:lstStyle/>
          <a:p>
            <a:r>
              <a:rPr lang="en-US" dirty="0"/>
              <a:t>It’s effect on the human brain is scientifically proven.  </a:t>
            </a:r>
            <a:r>
              <a:rPr lang="en-US" dirty="0" smtClean="0"/>
              <a:t>(Mozart Effect)</a:t>
            </a:r>
            <a:endParaRPr lang="en-US" dirty="0"/>
          </a:p>
        </p:txBody>
      </p:sp>
      <p:sp>
        <p:nvSpPr>
          <p:cNvPr id="8" name="TextBox 7"/>
          <p:cNvSpPr txBox="1"/>
          <p:nvPr/>
        </p:nvSpPr>
        <p:spPr>
          <a:xfrm>
            <a:off x="609600" y="3810000"/>
            <a:ext cx="3505200" cy="646331"/>
          </a:xfrm>
          <a:prstGeom prst="rect">
            <a:avLst/>
          </a:prstGeom>
          <a:noFill/>
        </p:spPr>
        <p:txBody>
          <a:bodyPr wrap="square" rtlCol="0">
            <a:spAutoFit/>
          </a:bodyPr>
          <a:lstStyle/>
          <a:p>
            <a:r>
              <a:rPr lang="en-US" dirty="0"/>
              <a:t>What happens when songs get stuck in your </a:t>
            </a:r>
            <a:r>
              <a:rPr lang="en-US" dirty="0" smtClean="0"/>
              <a:t>head?</a:t>
            </a:r>
            <a:endParaRPr lang="en-US" dirty="0"/>
          </a:p>
        </p:txBody>
      </p:sp>
      <p:sp>
        <p:nvSpPr>
          <p:cNvPr id="3" name="TextBox 2"/>
          <p:cNvSpPr txBox="1"/>
          <p:nvPr/>
        </p:nvSpPr>
        <p:spPr>
          <a:xfrm>
            <a:off x="4686300" y="1066800"/>
            <a:ext cx="4343400" cy="923330"/>
          </a:xfrm>
          <a:prstGeom prst="rect">
            <a:avLst/>
          </a:prstGeom>
          <a:noFill/>
        </p:spPr>
        <p:txBody>
          <a:bodyPr wrap="square" rtlCol="0">
            <a:spAutoFit/>
          </a:bodyPr>
          <a:lstStyle/>
          <a:p>
            <a:r>
              <a:rPr lang="en-US" dirty="0"/>
              <a:t>The melodies and notes entertain us, but it is our brains that seek patterns and translates </a:t>
            </a:r>
            <a:r>
              <a:rPr lang="en-US" dirty="0" smtClean="0"/>
              <a:t> it into </a:t>
            </a:r>
            <a:r>
              <a:rPr lang="en-US" dirty="0"/>
              <a:t>a rhythm. </a:t>
            </a:r>
          </a:p>
        </p:txBody>
      </p:sp>
      <p:sp>
        <p:nvSpPr>
          <p:cNvPr id="4" name="TextBox 3"/>
          <p:cNvSpPr txBox="1"/>
          <p:nvPr/>
        </p:nvSpPr>
        <p:spPr>
          <a:xfrm>
            <a:off x="304800" y="5105400"/>
            <a:ext cx="4114800" cy="923330"/>
          </a:xfrm>
          <a:prstGeom prst="rect">
            <a:avLst/>
          </a:prstGeom>
          <a:noFill/>
        </p:spPr>
        <p:txBody>
          <a:bodyPr wrap="square" rtlCol="0">
            <a:spAutoFit/>
          </a:bodyPr>
          <a:lstStyle/>
          <a:p>
            <a:r>
              <a:rPr lang="en-US" dirty="0" smtClean="0"/>
              <a:t>What's the difference between a crowd listening to music and a crowd listening to a brilliant speaker? </a:t>
            </a:r>
            <a:endParaRPr lang="en-US" dirty="0"/>
          </a:p>
        </p:txBody>
      </p:sp>
    </p:spTree>
    <p:extLst>
      <p:ext uri="{BB962C8B-B14F-4D97-AF65-F5344CB8AC3E}">
        <p14:creationId xmlns:p14="http://schemas.microsoft.com/office/powerpoint/2010/main" val="1461078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OUT Exercise           Page 13</a:t>
            </a:r>
            <a:endParaRPr lang="en-US" dirty="0"/>
          </a:p>
        </p:txBody>
      </p:sp>
      <p:sp>
        <p:nvSpPr>
          <p:cNvPr id="3" name="Text Placeholder 2"/>
          <p:cNvSpPr>
            <a:spLocks noGrp="1"/>
          </p:cNvSpPr>
          <p:nvPr>
            <p:ph type="body" idx="1"/>
          </p:nvPr>
        </p:nvSpPr>
        <p:spPr/>
        <p:txBody>
          <a:bodyPr/>
          <a:lstStyle/>
          <a:p>
            <a:r>
              <a:rPr lang="en-US" dirty="0" smtClean="0"/>
              <a:t>The Challenge of Creative Change </a:t>
            </a:r>
            <a:endParaRPr lang="en-US" dirty="0"/>
          </a:p>
        </p:txBody>
      </p:sp>
      <p:sp>
        <p:nvSpPr>
          <p:cNvPr id="4" name="TextBox 3"/>
          <p:cNvSpPr txBox="1"/>
          <p:nvPr/>
        </p:nvSpPr>
        <p:spPr>
          <a:xfrm>
            <a:off x="7543800" y="381000"/>
            <a:ext cx="1447800" cy="215444"/>
          </a:xfrm>
          <a:prstGeom prst="rect">
            <a:avLst/>
          </a:prstGeom>
          <a:noFill/>
        </p:spPr>
        <p:txBody>
          <a:bodyPr wrap="square" rtlCol="0">
            <a:spAutoFit/>
          </a:bodyPr>
          <a:lstStyle/>
          <a:p>
            <a:r>
              <a:rPr lang="en-US" sz="800" dirty="0"/>
              <a:t>©2017 </a:t>
            </a:r>
            <a:r>
              <a:rPr lang="en-US" sz="800" dirty="0" err="1"/>
              <a:t>www.CoreNovus.org</a:t>
            </a:r>
            <a:endParaRPr lang="en-US" sz="800" dirty="0"/>
          </a:p>
        </p:txBody>
      </p:sp>
    </p:spTree>
    <p:extLst>
      <p:ext uri="{BB962C8B-B14F-4D97-AF65-F5344CB8AC3E}">
        <p14:creationId xmlns:p14="http://schemas.microsoft.com/office/powerpoint/2010/main" val="2412414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TextBox 3"/>
          <p:cNvSpPr txBox="1"/>
          <p:nvPr/>
        </p:nvSpPr>
        <p:spPr>
          <a:xfrm>
            <a:off x="1257300" y="4726075"/>
            <a:ext cx="6857999" cy="461665"/>
          </a:xfrm>
          <a:prstGeom prst="rect">
            <a:avLst/>
          </a:prstGeom>
          <a:noFill/>
        </p:spPr>
        <p:txBody>
          <a:bodyPr wrap="square" rtlCol="0" anchor="b" anchorCtr="0">
            <a:noAutofit/>
          </a:bodyPr>
          <a:lstStyle/>
          <a:p>
            <a:r>
              <a:rPr lang="en-US" sz="2400" dirty="0" smtClean="0">
                <a:solidFill>
                  <a:prstClr val="black">
                    <a:lumMod val="50000"/>
                    <a:lumOff val="50000"/>
                  </a:prstClr>
                </a:solidFill>
                <a:latin typeface="AR CENA" panose="02000000000000000000" pitchFamily="2" charset="0"/>
              </a:rPr>
              <a:t>Remember,….Your </a:t>
            </a:r>
            <a:r>
              <a:rPr lang="en-US" sz="2400" dirty="0">
                <a:solidFill>
                  <a:prstClr val="black">
                    <a:lumMod val="50000"/>
                    <a:lumOff val="50000"/>
                  </a:prstClr>
                </a:solidFill>
                <a:latin typeface="AR CENA" panose="02000000000000000000" pitchFamily="2" charset="0"/>
              </a:rPr>
              <a:t>babies are </a:t>
            </a:r>
            <a:r>
              <a:rPr lang="en-US" sz="2400" dirty="0" smtClean="0">
                <a:solidFill>
                  <a:prstClr val="black">
                    <a:lumMod val="50000"/>
                    <a:lumOff val="50000"/>
                  </a:prstClr>
                </a:solidFill>
                <a:latin typeface="AR CENA" panose="02000000000000000000" pitchFamily="2" charset="0"/>
              </a:rPr>
              <a:t>special. Over </a:t>
            </a:r>
            <a:r>
              <a:rPr lang="en-US" sz="2400" dirty="0">
                <a:solidFill>
                  <a:prstClr val="black">
                    <a:lumMod val="50000"/>
                    <a:lumOff val="50000"/>
                  </a:prstClr>
                </a:solidFill>
                <a:latin typeface="AR CENA" panose="02000000000000000000" pitchFamily="2" charset="0"/>
              </a:rPr>
              <a:t>time, parent’s effect over the child lessens and peers take over. </a:t>
            </a:r>
          </a:p>
          <a:p>
            <a:endParaRPr lang="en-US" sz="2400" dirty="0">
              <a:solidFill>
                <a:prstClr val="black">
                  <a:lumMod val="50000"/>
                  <a:lumOff val="50000"/>
                </a:prstClr>
              </a:solidFill>
              <a:latin typeface="AR CENA" panose="02000000000000000000" pitchFamily="2" charset="0"/>
            </a:endParaRPr>
          </a:p>
          <a:p>
            <a:pPr algn="ctr"/>
            <a:r>
              <a:rPr lang="en-US" sz="3600" b="1" dirty="0">
                <a:solidFill>
                  <a:prstClr val="black">
                    <a:lumMod val="50000"/>
                    <a:lumOff val="50000"/>
                  </a:prstClr>
                </a:solidFill>
                <a:latin typeface="Arial" panose="020B0604020202020204" pitchFamily="34" charset="0"/>
                <a:cs typeface="Arial" panose="020B0604020202020204" pitchFamily="34" charset="0"/>
              </a:rPr>
              <a:t>Locus of control</a:t>
            </a:r>
          </a:p>
        </p:txBody>
      </p:sp>
      <p:sp>
        <p:nvSpPr>
          <p:cNvPr id="2" name="TextBox 1"/>
          <p:cNvSpPr txBox="1"/>
          <p:nvPr/>
        </p:nvSpPr>
        <p:spPr>
          <a:xfrm>
            <a:off x="2133600" y="457200"/>
            <a:ext cx="5105400" cy="369332"/>
          </a:xfrm>
          <a:prstGeom prst="rect">
            <a:avLst/>
          </a:prstGeom>
          <a:noFill/>
        </p:spPr>
        <p:txBody>
          <a:bodyPr wrap="square" rtlCol="0">
            <a:spAutoFit/>
          </a:bodyPr>
          <a:lstStyle/>
          <a:p>
            <a:r>
              <a:rPr lang="en-US" dirty="0" smtClean="0"/>
              <a:t>We can do this! Music that the family can listen to. </a:t>
            </a:r>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712" y="826532"/>
            <a:ext cx="3567288" cy="237386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000" y="777474"/>
            <a:ext cx="3276600" cy="242292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276924" y="1502980"/>
            <a:ext cx="4676076" cy="3907220"/>
          </a:xfrm>
          <a:prstGeom prst="rect">
            <a:avLst/>
          </a:prstGeom>
          <a:noFill/>
        </p:spPr>
        <p:txBody>
          <a:bodyPr wrap="square" lIns="91440" rtlCol="0">
            <a:normAutofit fontScale="92500" lnSpcReduction="10000"/>
          </a:bodyPr>
          <a:lstStyle/>
          <a:p>
            <a:pPr>
              <a:buClr>
                <a:prstClr val="black">
                  <a:lumMod val="50000"/>
                  <a:lumOff val="50000"/>
                </a:prstClr>
              </a:buClr>
              <a:buSzPct val="94000"/>
            </a:pPr>
            <a:r>
              <a:rPr lang="en-US" dirty="0" smtClean="0">
                <a:solidFill>
                  <a:prstClr val="black">
                    <a:lumMod val="75000"/>
                    <a:lumOff val="25000"/>
                  </a:prstClr>
                </a:solidFill>
              </a:rPr>
              <a:t>The Hidden Hints</a:t>
            </a:r>
          </a:p>
          <a:p>
            <a:pPr marL="285750" indent="-285750">
              <a:buClr>
                <a:prstClr val="black">
                  <a:lumMod val="50000"/>
                  <a:lumOff val="50000"/>
                </a:prstClr>
              </a:buClr>
              <a:buSzPct val="94000"/>
              <a:buFont typeface="Arial" panose="020B0604020202020204" pitchFamily="34" charset="0"/>
              <a:buChar char="•"/>
            </a:pPr>
            <a:r>
              <a:rPr lang="en-US" dirty="0" smtClean="0">
                <a:solidFill>
                  <a:prstClr val="black">
                    <a:lumMod val="75000"/>
                    <a:lumOff val="25000"/>
                  </a:prstClr>
                </a:solidFill>
              </a:rPr>
              <a:t>Mayhem </a:t>
            </a:r>
            <a:r>
              <a:rPr lang="en-US" dirty="0">
                <a:solidFill>
                  <a:prstClr val="black">
                    <a:lumMod val="75000"/>
                    <a:lumOff val="25000"/>
                  </a:prstClr>
                </a:solidFill>
              </a:rPr>
              <a:t>from a gangster mentality and madness for money is entertainment? Really? </a:t>
            </a:r>
            <a:endParaRPr lang="en-US" dirty="0" smtClean="0">
              <a:solidFill>
                <a:prstClr val="black">
                  <a:lumMod val="75000"/>
                  <a:lumOff val="25000"/>
                </a:prstClr>
              </a:solidFill>
            </a:endParaRPr>
          </a:p>
          <a:p>
            <a:pPr marL="285750" indent="-285750">
              <a:buClr>
                <a:prstClr val="black">
                  <a:lumMod val="50000"/>
                  <a:lumOff val="50000"/>
                </a:prstClr>
              </a:buClr>
              <a:buSzPct val="94000"/>
              <a:buFont typeface="Arial" panose="020B0604020202020204" pitchFamily="34" charset="0"/>
              <a:buChar char="•"/>
            </a:pPr>
            <a:endParaRPr lang="en-US" dirty="0">
              <a:solidFill>
                <a:prstClr val="black">
                  <a:lumMod val="75000"/>
                  <a:lumOff val="25000"/>
                </a:prstClr>
              </a:solidFill>
            </a:endParaRPr>
          </a:p>
          <a:p>
            <a:pPr marL="285750" indent="-285750">
              <a:buClr>
                <a:prstClr val="black">
                  <a:lumMod val="50000"/>
                  <a:lumOff val="50000"/>
                </a:prstClr>
              </a:buClr>
              <a:buSzPct val="94000"/>
              <a:buFont typeface="Arial" panose="020B0604020202020204" pitchFamily="34" charset="0"/>
              <a:buChar char="•"/>
            </a:pPr>
            <a:r>
              <a:rPr lang="en-US" dirty="0">
                <a:solidFill>
                  <a:prstClr val="black">
                    <a:lumMod val="75000"/>
                    <a:lumOff val="25000"/>
                  </a:prstClr>
                </a:solidFill>
              </a:rPr>
              <a:t>This problem is obvious and simple as its primary function, intentional or not, is to degrade a beautiful people. </a:t>
            </a:r>
            <a:endParaRPr lang="en-US" dirty="0" smtClean="0">
              <a:solidFill>
                <a:prstClr val="black">
                  <a:lumMod val="75000"/>
                  <a:lumOff val="25000"/>
                </a:prstClr>
              </a:solidFill>
            </a:endParaRPr>
          </a:p>
          <a:p>
            <a:pPr marL="285750" indent="-285750">
              <a:buClr>
                <a:prstClr val="black">
                  <a:lumMod val="50000"/>
                  <a:lumOff val="50000"/>
                </a:prstClr>
              </a:buClr>
              <a:buSzPct val="94000"/>
              <a:buFont typeface="Arial" panose="020B0604020202020204" pitchFamily="34" charset="0"/>
              <a:buChar char="•"/>
            </a:pPr>
            <a:endParaRPr lang="en-US" dirty="0">
              <a:solidFill>
                <a:prstClr val="black">
                  <a:lumMod val="75000"/>
                  <a:lumOff val="25000"/>
                </a:prstClr>
              </a:solidFill>
            </a:endParaRPr>
          </a:p>
          <a:p>
            <a:pPr marL="285750" indent="-285750">
              <a:buClr>
                <a:prstClr val="black">
                  <a:lumMod val="50000"/>
                  <a:lumOff val="50000"/>
                </a:prstClr>
              </a:buClr>
              <a:buSzPct val="94000"/>
              <a:buFont typeface="Arial" panose="020B0604020202020204" pitchFamily="34" charset="0"/>
              <a:buChar char="•"/>
            </a:pPr>
            <a:r>
              <a:rPr lang="en-US" dirty="0" smtClean="0">
                <a:solidFill>
                  <a:prstClr val="black">
                    <a:lumMod val="75000"/>
                    <a:lumOff val="25000"/>
                  </a:prstClr>
                </a:solidFill>
              </a:rPr>
              <a:t>It </a:t>
            </a:r>
            <a:r>
              <a:rPr lang="en-US" dirty="0">
                <a:solidFill>
                  <a:prstClr val="black">
                    <a:lumMod val="75000"/>
                    <a:lumOff val="25000"/>
                  </a:prstClr>
                </a:solidFill>
              </a:rPr>
              <a:t>is not worthy of an advance civilized </a:t>
            </a:r>
            <a:r>
              <a:rPr lang="en-US" dirty="0" smtClean="0">
                <a:solidFill>
                  <a:prstClr val="black">
                    <a:lumMod val="75000"/>
                    <a:lumOff val="25000"/>
                  </a:prstClr>
                </a:solidFill>
              </a:rPr>
              <a:t>people or a people rising. </a:t>
            </a:r>
            <a:r>
              <a:rPr lang="en-US" dirty="0">
                <a:solidFill>
                  <a:prstClr val="black">
                    <a:lumMod val="75000"/>
                    <a:lumOff val="25000"/>
                  </a:prstClr>
                </a:solidFill>
              </a:rPr>
              <a:t>It must pass in order for a people to change their </a:t>
            </a:r>
            <a:r>
              <a:rPr lang="en-US" dirty="0" smtClean="0">
                <a:solidFill>
                  <a:prstClr val="black">
                    <a:lumMod val="75000"/>
                    <a:lumOff val="25000"/>
                  </a:prstClr>
                </a:solidFill>
              </a:rPr>
              <a:t>culture for the better. How long we stay in it, depends on you.</a:t>
            </a:r>
          </a:p>
          <a:p>
            <a:pPr marL="285750" indent="-285750">
              <a:buClr>
                <a:prstClr val="black">
                  <a:lumMod val="50000"/>
                  <a:lumOff val="50000"/>
                </a:prstClr>
              </a:buClr>
              <a:buSzPct val="94000"/>
              <a:buFont typeface="Arial" panose="020B0604020202020204" pitchFamily="34" charset="0"/>
              <a:buChar char="•"/>
            </a:pPr>
            <a:endParaRPr lang="en-US" dirty="0" smtClean="0">
              <a:solidFill>
                <a:prstClr val="black">
                  <a:lumMod val="75000"/>
                  <a:lumOff val="25000"/>
                </a:prstClr>
              </a:solidFill>
            </a:endParaRPr>
          </a:p>
          <a:p>
            <a:pPr marL="285750" indent="-285750">
              <a:buClr>
                <a:prstClr val="black">
                  <a:lumMod val="50000"/>
                  <a:lumOff val="50000"/>
                </a:prstClr>
              </a:buClr>
              <a:buSzPct val="94000"/>
              <a:buFont typeface="Arial" panose="020B0604020202020204" pitchFamily="34" charset="0"/>
              <a:buChar char="•"/>
            </a:pPr>
            <a:r>
              <a:rPr lang="en-US" dirty="0" smtClean="0">
                <a:solidFill>
                  <a:prstClr val="black">
                    <a:lumMod val="75000"/>
                    <a:lumOff val="25000"/>
                  </a:prstClr>
                </a:solidFill>
              </a:rPr>
              <a:t>To </a:t>
            </a:r>
            <a:r>
              <a:rPr lang="en-US" dirty="0">
                <a:solidFill>
                  <a:prstClr val="black">
                    <a:lumMod val="75000"/>
                    <a:lumOff val="25000"/>
                  </a:prstClr>
                </a:solidFill>
              </a:rPr>
              <a:t>change for the better, is the Core Novus way</a:t>
            </a:r>
            <a:r>
              <a:rPr lang="en-US" dirty="0" smtClean="0">
                <a:solidFill>
                  <a:prstClr val="black">
                    <a:lumMod val="75000"/>
                    <a:lumOff val="25000"/>
                  </a:prstClr>
                </a:solidFill>
              </a:rPr>
              <a:t>. What say you Christians, Muslims, Jews, Buddhists? Is change prescribed for you?  </a:t>
            </a:r>
          </a:p>
          <a:p>
            <a:pPr>
              <a:buClr>
                <a:prstClr val="black">
                  <a:lumMod val="50000"/>
                  <a:lumOff val="50000"/>
                </a:prstClr>
              </a:buClr>
              <a:buSzPct val="94000"/>
            </a:pPr>
            <a:endParaRPr lang="en-US" dirty="0" smtClean="0">
              <a:solidFill>
                <a:prstClr val="black">
                  <a:lumMod val="75000"/>
                  <a:lumOff val="25000"/>
                </a:prstClr>
              </a:solidFill>
            </a:endParaRPr>
          </a:p>
        </p:txBody>
      </p:sp>
      <p:sp>
        <p:nvSpPr>
          <p:cNvPr id="24" name="TextBox 23"/>
          <p:cNvSpPr txBox="1"/>
          <p:nvPr/>
        </p:nvSpPr>
        <p:spPr>
          <a:xfrm>
            <a:off x="373566" y="656594"/>
            <a:ext cx="8313234" cy="846386"/>
          </a:xfrm>
          <a:prstGeom prst="rect">
            <a:avLst/>
          </a:prstGeom>
          <a:noFill/>
          <a:ln>
            <a:noFill/>
          </a:ln>
        </p:spPr>
        <p:txBody>
          <a:bodyPr wrap="square" tIns="0" bIns="0" rtlCol="0" anchor="b" anchorCtr="0">
            <a:normAutofit/>
          </a:bodyPr>
          <a:lstStyle/>
          <a:p>
            <a:r>
              <a:rPr lang="en-US" sz="5500" b="1" spc="-150" dirty="0" smtClean="0">
                <a:solidFill>
                  <a:prstClr val="white">
                    <a:lumMod val="85000"/>
                  </a:prstClr>
                </a:solidFill>
                <a:latin typeface="Arial" pitchFamily="34" charset="0"/>
                <a:cs typeface="Arial" pitchFamily="34" charset="0"/>
              </a:rPr>
              <a:t>DEMAND IT  AND RESIST</a:t>
            </a:r>
            <a:endParaRPr lang="en-US" sz="5500" b="1" spc="-150" dirty="0">
              <a:solidFill>
                <a:prstClr val="white">
                  <a:lumMod val="85000"/>
                </a:prstClr>
              </a:solidFill>
              <a:latin typeface="Arial" pitchFamily="34" charset="0"/>
              <a:cs typeface="Arial" pitchFamily="34" charset="0"/>
            </a:endParaRPr>
          </a:p>
        </p:txBody>
      </p:sp>
      <p:pic>
        <p:nvPicPr>
          <p:cNvPr id="30" name="Picture 29"/>
          <p:cNvPicPr>
            <a:picLocks noChangeAspect="1"/>
          </p:cNvPicPr>
          <p:nvPr/>
        </p:nvPicPr>
        <p:blipFill>
          <a:blip r:embed="rId4"/>
          <a:stretch>
            <a:fillRect/>
          </a:stretch>
        </p:blipFill>
        <p:spPr>
          <a:xfrm>
            <a:off x="5181600" y="1828800"/>
            <a:ext cx="3505200" cy="3505200"/>
          </a:xfrm>
          <a:prstGeom prst="rect">
            <a:avLst/>
          </a:prstGeom>
          <a:solidFill>
            <a:schemeClr val="bg1"/>
          </a:solidFill>
          <a:ln w="47625">
            <a:noFill/>
            <a:miter lim="800000"/>
          </a:ln>
          <a:effectLst>
            <a:outerShdw blurRad="38100" sx="101000" sy="101000" algn="ctr" rotWithShape="0">
              <a:prstClr val="black">
                <a:alpha val="15000"/>
              </a:prstClr>
            </a:outerShdw>
          </a:effectLst>
        </p:spPr>
      </p:pic>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33422" y="2117762"/>
            <a:ext cx="709571" cy="709571"/>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010400" y="2422023"/>
            <a:ext cx="1390651" cy="922062"/>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61054" y="3456590"/>
            <a:ext cx="1630345" cy="12211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562600" y="304800"/>
            <a:ext cx="3276600" cy="6324600"/>
          </a:xfrm>
        </p:spPr>
        <p:txBody>
          <a:bodyPr>
            <a:normAutofit fontScale="85000" lnSpcReduction="10000"/>
          </a:bodyPr>
          <a:lstStyle/>
          <a:p>
            <a:pPr algn="just"/>
            <a:r>
              <a:rPr lang="en-US" dirty="0" smtClean="0"/>
              <a:t>The </a:t>
            </a:r>
            <a:r>
              <a:rPr lang="en-US" dirty="0"/>
              <a:t>human brain has been wired to recognize and organize sounds into rhythmic patterns</a:t>
            </a:r>
            <a:r>
              <a:rPr lang="en-US" dirty="0" smtClean="0"/>
              <a:t>.</a:t>
            </a:r>
          </a:p>
          <a:p>
            <a:pPr algn="just"/>
            <a:r>
              <a:rPr lang="en-US" dirty="0" smtClean="0"/>
              <a:t>Some </a:t>
            </a:r>
            <a:r>
              <a:rPr lang="en-US" dirty="0"/>
              <a:t>sounds can touch our very psyche. We know, “that is my jam</a:t>
            </a:r>
            <a:r>
              <a:rPr lang="en-US" dirty="0" smtClean="0"/>
              <a:t>,” </a:t>
            </a:r>
            <a:r>
              <a:rPr lang="en-US" dirty="0"/>
              <a:t>and 50 million other people can agree with </a:t>
            </a:r>
            <a:r>
              <a:rPr lang="en-US" dirty="0" smtClean="0"/>
              <a:t>you. </a:t>
            </a:r>
          </a:p>
          <a:p>
            <a:pPr algn="just"/>
            <a:r>
              <a:rPr lang="en-US" dirty="0" smtClean="0"/>
              <a:t>But making  it in the </a:t>
            </a:r>
            <a:r>
              <a:rPr lang="en-US" dirty="0"/>
              <a:t>music industry </a:t>
            </a:r>
            <a:r>
              <a:rPr lang="en-US" dirty="0" smtClean="0"/>
              <a:t>is a challenging/ </a:t>
            </a:r>
            <a:r>
              <a:rPr lang="en-US" dirty="0"/>
              <a:t>lucrative business for the </a:t>
            </a:r>
            <a:r>
              <a:rPr lang="en-US" dirty="0" smtClean="0"/>
              <a:t>artist. </a:t>
            </a:r>
          </a:p>
          <a:p>
            <a:pPr algn="just"/>
            <a:r>
              <a:rPr lang="en-US" dirty="0" smtClean="0"/>
              <a:t>Going </a:t>
            </a:r>
            <a:r>
              <a:rPr lang="en-US" dirty="0"/>
              <a:t>platinum and so </a:t>
            </a:r>
            <a:r>
              <a:rPr lang="en-US" dirty="0" smtClean="0"/>
              <a:t>forth through history, a  star is born and that becomes the goal &amp; objective. Nothing else really matters? How far will you go?</a:t>
            </a:r>
          </a:p>
          <a:p>
            <a:pPr algn="just"/>
            <a:r>
              <a:rPr lang="en-US" dirty="0" smtClean="0"/>
              <a:t>Also, for </a:t>
            </a:r>
            <a:r>
              <a:rPr lang="en-US" dirty="0"/>
              <a:t>the audience, what is the cause and </a:t>
            </a:r>
            <a:r>
              <a:rPr lang="en-US" dirty="0" smtClean="0"/>
              <a:t>effect of your  fortune and talent?</a:t>
            </a:r>
            <a:endParaRPr lang="en-US" dirty="0"/>
          </a:p>
        </p:txBody>
      </p:sp>
      <p:pic>
        <p:nvPicPr>
          <p:cNvPr id="7" name="Media Placeholder 6"/>
          <p:cNvPicPr>
            <a:picLocks noGrp="1" noChangeAspect="1"/>
          </p:cNvPicPr>
          <p:nvPr>
            <p:ph type="media" sz="quarter" idx="13"/>
          </p:nvPr>
        </p:nvPicPr>
        <p:blipFill>
          <a:blip r:embed="rId2">
            <a:extLst>
              <a:ext uri="{28A0092B-C50C-407E-A947-70E740481C1C}">
                <a14:useLocalDpi xmlns:a14="http://schemas.microsoft.com/office/drawing/2010/main" val="0"/>
              </a:ext>
            </a:extLst>
          </a:blip>
          <a:stretch>
            <a:fillRect/>
          </a:stretch>
        </p:blipFill>
        <p:spPr>
          <a:xfrm>
            <a:off x="533400" y="304800"/>
            <a:ext cx="4898572" cy="2743200"/>
          </a:xfrm>
        </p:spPr>
      </p:pic>
      <p:sp>
        <p:nvSpPr>
          <p:cNvPr id="3" name="TextBox 2"/>
          <p:cNvSpPr txBox="1"/>
          <p:nvPr/>
        </p:nvSpPr>
        <p:spPr>
          <a:xfrm>
            <a:off x="533400" y="3276600"/>
            <a:ext cx="4876800" cy="646331"/>
          </a:xfrm>
          <a:prstGeom prst="rect">
            <a:avLst/>
          </a:prstGeom>
          <a:noFill/>
        </p:spPr>
        <p:txBody>
          <a:bodyPr wrap="square" rtlCol="0">
            <a:spAutoFit/>
          </a:bodyPr>
          <a:lstStyle/>
          <a:p>
            <a:pPr algn="just"/>
            <a:r>
              <a:rPr lang="en-US" dirty="0">
                <a:solidFill>
                  <a:schemeClr val="bg1"/>
                </a:solidFill>
              </a:rPr>
              <a:t>“Nearly all men can stand adversity, but if you want to test a man's character, give him power.” </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76400" y="3952239"/>
            <a:ext cx="3078480" cy="2426026"/>
          </a:xfrm>
          <a:prstGeom prst="rect">
            <a:avLst/>
          </a:prstGeom>
        </p:spPr>
      </p:pic>
      <p:sp>
        <p:nvSpPr>
          <p:cNvPr id="2" name="TextBox 1"/>
          <p:cNvSpPr txBox="1"/>
          <p:nvPr/>
        </p:nvSpPr>
        <p:spPr>
          <a:xfrm>
            <a:off x="1676400" y="6477000"/>
            <a:ext cx="3276600" cy="369332"/>
          </a:xfrm>
          <a:prstGeom prst="rect">
            <a:avLst/>
          </a:prstGeom>
          <a:noFill/>
        </p:spPr>
        <p:txBody>
          <a:bodyPr wrap="square" rtlCol="0">
            <a:spAutoFit/>
          </a:bodyPr>
          <a:lstStyle/>
          <a:p>
            <a:r>
              <a:rPr lang="en-US" dirty="0">
                <a:solidFill>
                  <a:schemeClr val="bg1"/>
                </a:solidFill>
              </a:rPr>
              <a:t>― Abraham Lincoln</a:t>
            </a:r>
          </a:p>
        </p:txBody>
      </p:sp>
    </p:spTree>
    <p:extLst>
      <p:ext uri="{BB962C8B-B14F-4D97-AF65-F5344CB8AC3E}">
        <p14:creationId xmlns:p14="http://schemas.microsoft.com/office/powerpoint/2010/main" val="178600403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1000"/>
                                        <p:tgtEl>
                                          <p:spTgt spid="2">
                                            <p:txEl>
                                              <p:pRg st="0" end="0"/>
                                            </p:txEl>
                                          </p:spTgt>
                                        </p:tgtEl>
                                      </p:cBhvr>
                                    </p:animEffect>
                                    <p:anim calcmode="lin" valueType="num">
                                      <p:cBhvr>
                                        <p:cTn id="3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a:t>Hip hop music can be subdivided into various subgenres, fusions with other genres, and regional hip hop scenes.</a:t>
            </a:r>
          </a:p>
          <a:p>
            <a:r>
              <a:rPr lang="en-US" dirty="0"/>
              <a:t>Dark label versions available? Not necessary. </a:t>
            </a:r>
          </a:p>
          <a:p>
            <a:endParaRPr lang="en-US" dirty="0"/>
          </a:p>
        </p:txBody>
      </p:sp>
      <p:sp>
        <p:nvSpPr>
          <p:cNvPr id="4" name="Content Placeholder 3"/>
          <p:cNvSpPr>
            <a:spLocks noGrp="1"/>
          </p:cNvSpPr>
          <p:nvPr>
            <p:ph sz="half" idx="2"/>
          </p:nvPr>
        </p:nvSpPr>
        <p:spPr/>
        <p:txBody>
          <a:bodyPr/>
          <a:lstStyle/>
          <a:p>
            <a:r>
              <a:rPr lang="en-US" dirty="0" smtClean="0"/>
              <a:t>Wicked and righteous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48200" y="2362200"/>
            <a:ext cx="3983120" cy="4297341"/>
          </a:xfrm>
          <a:prstGeom prst="rect">
            <a:avLst/>
          </a:prstGeom>
        </p:spPr>
      </p:pic>
    </p:spTree>
    <p:extLst>
      <p:ext uri="{BB962C8B-B14F-4D97-AF65-F5344CB8AC3E}">
        <p14:creationId xmlns:p14="http://schemas.microsoft.com/office/powerpoint/2010/main" val="642295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Justifying Madness</a:t>
            </a:r>
            <a:endParaRPr lang="en-US" dirty="0"/>
          </a:p>
        </p:txBody>
      </p:sp>
      <p:sp>
        <p:nvSpPr>
          <p:cNvPr id="3" name="Content Placeholder 2"/>
          <p:cNvSpPr>
            <a:spLocks noGrp="1"/>
          </p:cNvSpPr>
          <p:nvPr>
            <p:ph sz="half" idx="1"/>
          </p:nvPr>
        </p:nvSpPr>
        <p:spPr>
          <a:xfrm>
            <a:off x="457200" y="1295400"/>
            <a:ext cx="4038600" cy="3971455"/>
          </a:xfrm>
        </p:spPr>
        <p:txBody>
          <a:bodyPr>
            <a:noAutofit/>
          </a:bodyPr>
          <a:lstStyle/>
          <a:p>
            <a:pPr algn="just"/>
            <a:r>
              <a:rPr lang="en-US" sz="1800" dirty="0" smtClean="0">
                <a:latin typeface="Arial" panose="020B0604020202020204" pitchFamily="34" charset="0"/>
                <a:cs typeface="Arial" panose="020B0604020202020204" pitchFamily="34" charset="0"/>
              </a:rPr>
              <a:t>In some cultures, clicks, traditions, law firms, even </a:t>
            </a:r>
            <a:r>
              <a:rPr lang="en-US" sz="1800" dirty="0">
                <a:latin typeface="Arial" panose="020B0604020202020204" pitchFamily="34" charset="0"/>
                <a:cs typeface="Arial" panose="020B0604020202020204" pitchFamily="34" charset="0"/>
              </a:rPr>
              <a:t>terrorists groups, </a:t>
            </a:r>
            <a:r>
              <a:rPr lang="en-US" sz="1800" dirty="0" smtClean="0">
                <a:latin typeface="Arial" panose="020B0604020202020204" pitchFamily="34" charset="0"/>
                <a:cs typeface="Arial" panose="020B0604020202020204" pitchFamily="34" charset="0"/>
              </a:rPr>
              <a:t>(society in general), </a:t>
            </a:r>
            <a:r>
              <a:rPr lang="en-US" sz="1800" dirty="0">
                <a:latin typeface="Arial" panose="020B0604020202020204" pitchFamily="34" charset="0"/>
                <a:cs typeface="Arial" panose="020B0604020202020204" pitchFamily="34" charset="0"/>
              </a:rPr>
              <a:t>we are encouraged, even </a:t>
            </a:r>
            <a:r>
              <a:rPr lang="en-US" sz="1800" dirty="0" smtClean="0">
                <a:latin typeface="Arial" panose="020B0604020202020204" pitchFamily="34" charset="0"/>
                <a:cs typeface="Arial" panose="020B0604020202020204" pitchFamily="34" charset="0"/>
              </a:rPr>
              <a:t>rewarded </a:t>
            </a:r>
            <a:r>
              <a:rPr lang="en-US" sz="1800" dirty="0">
                <a:latin typeface="Arial" panose="020B0604020202020204" pitchFamily="34" charset="0"/>
                <a:cs typeface="Arial" panose="020B0604020202020204" pitchFamily="34" charset="0"/>
              </a:rPr>
              <a:t>to </a:t>
            </a:r>
            <a:r>
              <a:rPr lang="en-US" sz="1800" dirty="0" smtClean="0">
                <a:latin typeface="Arial" panose="020B0604020202020204" pitchFamily="34" charset="0"/>
                <a:cs typeface="Arial" panose="020B0604020202020204" pitchFamily="34" charset="0"/>
              </a:rPr>
              <a:t>lie steal and </a:t>
            </a:r>
            <a:r>
              <a:rPr lang="en-US" sz="1800" dirty="0">
                <a:latin typeface="Arial" panose="020B0604020202020204" pitchFamily="34" charset="0"/>
                <a:cs typeface="Arial" panose="020B0604020202020204" pitchFamily="34" charset="0"/>
              </a:rPr>
              <a:t>cheat. </a:t>
            </a:r>
            <a:endParaRPr lang="en-US" sz="1800" dirty="0" smtClean="0">
              <a:latin typeface="Arial" panose="020B0604020202020204" pitchFamily="34" charset="0"/>
              <a:cs typeface="Arial" panose="020B0604020202020204" pitchFamily="34" charset="0"/>
            </a:endParaRPr>
          </a:p>
          <a:p>
            <a:pPr algn="just"/>
            <a:r>
              <a:rPr lang="en-US" sz="1800" dirty="0" smtClean="0">
                <a:latin typeface="Arial" panose="020B0604020202020204" pitchFamily="34" charset="0"/>
                <a:cs typeface="Arial" panose="020B0604020202020204" pitchFamily="34" charset="0"/>
              </a:rPr>
              <a:t>Deception </a:t>
            </a:r>
            <a:r>
              <a:rPr lang="en-US" sz="1800" dirty="0">
                <a:latin typeface="Arial" panose="020B0604020202020204" pitchFamily="34" charset="0"/>
                <a:cs typeface="Arial" panose="020B0604020202020204" pitchFamily="34" charset="0"/>
              </a:rPr>
              <a:t>is built in </a:t>
            </a:r>
            <a:r>
              <a:rPr lang="en-US" sz="1800" dirty="0" smtClean="0">
                <a:latin typeface="Arial" panose="020B0604020202020204" pitchFamily="34" charset="0"/>
                <a:cs typeface="Arial" panose="020B0604020202020204" pitchFamily="34" charset="0"/>
              </a:rPr>
              <a:t>society. Everything </a:t>
            </a:r>
            <a:r>
              <a:rPr lang="en-US" sz="1800" dirty="0">
                <a:latin typeface="Arial" panose="020B0604020202020204" pitchFamily="34" charset="0"/>
                <a:cs typeface="Arial" panose="020B0604020202020204" pitchFamily="34" charset="0"/>
              </a:rPr>
              <a:t>from </a:t>
            </a:r>
            <a:r>
              <a:rPr lang="en-US" sz="1800" dirty="0" smtClean="0">
                <a:latin typeface="Arial" panose="020B0604020202020204" pitchFamily="34" charset="0"/>
                <a:cs typeface="Arial" panose="020B0604020202020204" pitchFamily="34" charset="0"/>
              </a:rPr>
              <a:t>sells/training </a:t>
            </a:r>
            <a:r>
              <a:rPr lang="en-US" sz="1800" dirty="0">
                <a:latin typeface="Arial" panose="020B0604020202020204" pitchFamily="34" charset="0"/>
                <a:cs typeface="Arial" panose="020B0604020202020204" pitchFamily="34" charset="0"/>
              </a:rPr>
              <a:t>with Real Estate, car </a:t>
            </a:r>
            <a:r>
              <a:rPr lang="en-US" sz="1800" dirty="0" smtClean="0">
                <a:latin typeface="Arial" panose="020B0604020202020204" pitchFamily="34" charset="0"/>
                <a:cs typeface="Arial" panose="020B0604020202020204" pitchFamily="34" charset="0"/>
              </a:rPr>
              <a:t>dealerships, </a:t>
            </a:r>
            <a:r>
              <a:rPr lang="en-US" sz="1800" dirty="0">
                <a:latin typeface="Arial" panose="020B0604020202020204" pitchFamily="34" charset="0"/>
                <a:cs typeface="Arial" panose="020B0604020202020204" pitchFamily="34" charset="0"/>
              </a:rPr>
              <a:t>advertising etc. </a:t>
            </a:r>
            <a:endParaRPr lang="en-US" sz="1800" dirty="0" smtClean="0">
              <a:latin typeface="Arial" panose="020B0604020202020204" pitchFamily="34" charset="0"/>
              <a:cs typeface="Arial" panose="020B0604020202020204" pitchFamily="34" charset="0"/>
            </a:endParaRPr>
          </a:p>
          <a:p>
            <a:pPr algn="just"/>
            <a:r>
              <a:rPr lang="en-US" sz="1800" dirty="0" smtClean="0">
                <a:latin typeface="Arial" panose="020B0604020202020204" pitchFamily="34" charset="0"/>
                <a:cs typeface="Arial" panose="020B0604020202020204" pitchFamily="34" charset="0"/>
              </a:rPr>
              <a:t>The atmosphere (strategy)  </a:t>
            </a:r>
            <a:r>
              <a:rPr lang="en-US" sz="1800" dirty="0">
                <a:latin typeface="Arial" panose="020B0604020202020204" pitchFamily="34" charset="0"/>
                <a:cs typeface="Arial" panose="020B0604020202020204" pitchFamily="34" charset="0"/>
              </a:rPr>
              <a:t>is set up and meant to confuse </a:t>
            </a:r>
            <a:r>
              <a:rPr lang="en-US" sz="1800" dirty="0" smtClean="0">
                <a:latin typeface="Arial" panose="020B0604020202020204" pitchFamily="34" charset="0"/>
                <a:cs typeface="Arial" panose="020B0604020202020204" pitchFamily="34" charset="0"/>
              </a:rPr>
              <a:t>you.</a:t>
            </a:r>
          </a:p>
          <a:p>
            <a:pPr algn="just"/>
            <a:r>
              <a:rPr lang="en-US" sz="1800" dirty="0" smtClean="0">
                <a:latin typeface="Arial" panose="020B0604020202020204" pitchFamily="34" charset="0"/>
                <a:cs typeface="Arial" panose="020B0604020202020204" pitchFamily="34" charset="0"/>
              </a:rPr>
              <a:t>Even suicide </a:t>
            </a:r>
            <a:r>
              <a:rPr lang="en-US" sz="1800" dirty="0">
                <a:latin typeface="Arial" panose="020B0604020202020204" pitchFamily="34" charset="0"/>
                <a:cs typeface="Arial" panose="020B0604020202020204" pitchFamily="34" charset="0"/>
              </a:rPr>
              <a:t>bombers </a:t>
            </a:r>
            <a:r>
              <a:rPr lang="en-US" sz="1800" dirty="0" smtClean="0">
                <a:latin typeface="Arial" panose="020B0604020202020204" pitchFamily="34" charset="0"/>
                <a:cs typeface="Arial" panose="020B0604020202020204" pitchFamily="34" charset="0"/>
              </a:rPr>
              <a:t>think they are </a:t>
            </a:r>
            <a:r>
              <a:rPr lang="en-US" sz="1800" dirty="0">
                <a:latin typeface="Arial" panose="020B0604020202020204" pitchFamily="34" charset="0"/>
                <a:cs typeface="Arial" panose="020B0604020202020204" pitchFamily="34" charset="0"/>
              </a:rPr>
              <a:t>at </a:t>
            </a:r>
            <a:r>
              <a:rPr lang="en-US" sz="1800" dirty="0" smtClean="0">
                <a:latin typeface="Arial" panose="020B0604020202020204" pitchFamily="34" charset="0"/>
                <a:cs typeface="Arial" panose="020B0604020202020204" pitchFamily="34" charset="0"/>
              </a:rPr>
              <a:t>a </a:t>
            </a:r>
            <a:r>
              <a:rPr lang="en-US" sz="1800" dirty="0">
                <a:latin typeface="Arial" panose="020B0604020202020204" pitchFamily="34" charset="0"/>
                <a:cs typeface="Arial" panose="020B0604020202020204" pitchFamily="34" charset="0"/>
              </a:rPr>
              <a:t>post conventional </a:t>
            </a:r>
            <a:r>
              <a:rPr lang="en-US" sz="1800" dirty="0" smtClean="0">
                <a:latin typeface="Arial" panose="020B0604020202020204" pitchFamily="34" charset="0"/>
                <a:cs typeface="Arial" panose="020B0604020202020204" pitchFamily="34" charset="0"/>
              </a:rPr>
              <a:t>level to some extent. They think they are righteous but killing </a:t>
            </a:r>
            <a:r>
              <a:rPr lang="en-US" sz="1800" dirty="0">
                <a:latin typeface="Arial" panose="020B0604020202020204" pitchFamily="34" charset="0"/>
                <a:cs typeface="Arial" panose="020B0604020202020204" pitchFamily="34" charset="0"/>
              </a:rPr>
              <a:t>innocent lives is never a righteous thing, so the argument is made “They are not innocent.” </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399" y="1295400"/>
            <a:ext cx="4213313" cy="27432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065395"/>
            <a:ext cx="2443529" cy="2792605"/>
          </a:xfrm>
          <a:prstGeom prst="rect">
            <a:avLst/>
          </a:prstGeom>
        </p:spPr>
      </p:pic>
    </p:spTree>
    <p:extLst>
      <p:ext uri="{BB962C8B-B14F-4D97-AF65-F5344CB8AC3E}">
        <p14:creationId xmlns:p14="http://schemas.microsoft.com/office/powerpoint/2010/main" val="7771383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Conscious Community’s duty</a:t>
            </a:r>
            <a:endParaRPr lang="en-US" dirty="0"/>
          </a:p>
        </p:txBody>
      </p:sp>
      <p:sp>
        <p:nvSpPr>
          <p:cNvPr id="4" name="Content Placeholder 3"/>
          <p:cNvSpPr>
            <a:spLocks noGrp="1"/>
          </p:cNvSpPr>
          <p:nvPr>
            <p:ph sz="half" idx="2"/>
          </p:nvPr>
        </p:nvSpPr>
        <p:spPr>
          <a:xfrm>
            <a:off x="5029200" y="1121229"/>
            <a:ext cx="3581400" cy="3048000"/>
          </a:xfrm>
        </p:spPr>
        <p:txBody>
          <a:bodyPr/>
          <a:lstStyle/>
          <a:p>
            <a:r>
              <a:rPr lang="en-US" dirty="0"/>
              <a:t>“Pairing” is the key to Pavlov Theory – Classical Condition. </a:t>
            </a:r>
            <a:endParaRPr lang="en-US" dirty="0" smtClean="0"/>
          </a:p>
          <a:p>
            <a:r>
              <a:rPr lang="en-US" dirty="0"/>
              <a:t>Shaping – conditioning to the behavior you want.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71600"/>
            <a:ext cx="4078793" cy="33089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893736"/>
            <a:ext cx="2819401" cy="2819401"/>
          </a:xfrm>
          <a:prstGeom prst="rect">
            <a:avLst/>
          </a:prstGeom>
        </p:spPr>
      </p:pic>
    </p:spTree>
    <p:extLst>
      <p:ext uri="{BB962C8B-B14F-4D97-AF65-F5344CB8AC3E}">
        <p14:creationId xmlns:p14="http://schemas.microsoft.com/office/powerpoint/2010/main" val="1400544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762000" y="1946209"/>
            <a:ext cx="2057400" cy="2057400"/>
          </a:xfrm>
          <a:prstGeom prst="ellipse">
            <a:avLst/>
          </a:prstGeom>
          <a:gradFill>
            <a:gsLst>
              <a:gs pos="0">
                <a:schemeClr val="bg1">
                  <a:lumMod val="95000"/>
                </a:schemeClr>
              </a:gs>
              <a:gs pos="50000">
                <a:schemeClr val="bg1">
                  <a:lumMod val="75000"/>
                </a:schemeClr>
              </a:gs>
              <a:gs pos="100000">
                <a:schemeClr val="tx1">
                  <a:lumMod val="65000"/>
                  <a:lumOff val="35000"/>
                </a:schemeClr>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3" name="Oval 2"/>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extBox 3"/>
          <p:cNvSpPr txBox="1"/>
          <p:nvPr/>
        </p:nvSpPr>
        <p:spPr>
          <a:xfrm>
            <a:off x="1216878" y="1755852"/>
            <a:ext cx="1219200" cy="2400657"/>
          </a:xfrm>
          <a:prstGeom prst="rect">
            <a:avLst/>
          </a:prstGeom>
          <a:noFill/>
        </p:spPr>
        <p:txBody>
          <a:bodyPr wrap="square" rtlCol="0">
            <a:spAutoFit/>
          </a:bodyPr>
          <a:lstStyle/>
          <a:p>
            <a:r>
              <a:rPr lang="en-US" sz="15000" b="1" dirty="0" smtClean="0">
                <a:solidFill>
                  <a:prstClr val="white">
                    <a:lumMod val="65000"/>
                  </a:prstClr>
                </a:solidFill>
                <a:latin typeface="Georgia" pitchFamily="18" charset="0"/>
                <a:cs typeface="Arial" pitchFamily="34" charset="0"/>
              </a:rPr>
              <a:t>?</a:t>
            </a:r>
            <a:endParaRPr lang="en-US" sz="15000" b="1" dirty="0">
              <a:solidFill>
                <a:prstClr val="white">
                  <a:lumMod val="65000"/>
                </a:prstClr>
              </a:solidFill>
              <a:latin typeface="Georgia" pitchFamily="18" charset="0"/>
              <a:cs typeface="Arial" pitchFamily="34" charset="0"/>
            </a:endParaRPr>
          </a:p>
        </p:txBody>
      </p:sp>
      <p:sp>
        <p:nvSpPr>
          <p:cNvPr id="9" name="Title 8"/>
          <p:cNvSpPr>
            <a:spLocks noGrp="1"/>
          </p:cNvSpPr>
          <p:nvPr>
            <p:ph type="title"/>
          </p:nvPr>
        </p:nvSpPr>
        <p:spPr/>
        <p:txBody>
          <a:bodyPr>
            <a:normAutofit fontScale="90000"/>
          </a:bodyPr>
          <a:lstStyle/>
          <a:p>
            <a:pPr lvl="0">
              <a:spcBef>
                <a:spcPts val="0"/>
              </a:spcBef>
            </a:pPr>
            <a:r>
              <a:rPr lang="en-US" sz="4000" cap="none" dirty="0" smtClean="0">
                <a:solidFill>
                  <a:prstClr val="black">
                    <a:lumMod val="85000"/>
                    <a:lumOff val="15000"/>
                  </a:prstClr>
                </a:solidFill>
                <a:ea typeface="+mn-ea"/>
                <a:cs typeface="+mn-cs"/>
              </a:rPr>
              <a:t>But wait…</a:t>
            </a:r>
            <a:r>
              <a:rPr lang="en-US" sz="4000" b="0" cap="none" dirty="0" smtClean="0">
                <a:solidFill>
                  <a:prstClr val="black"/>
                </a:solidFill>
                <a:ea typeface="+mn-ea"/>
                <a:cs typeface="+mn-cs"/>
              </a:rPr>
              <a:t> </a:t>
            </a:r>
            <a:br>
              <a:rPr lang="en-US" sz="4000" b="0" cap="none" dirty="0" smtClean="0">
                <a:solidFill>
                  <a:prstClr val="black"/>
                </a:solidFill>
                <a:ea typeface="+mn-ea"/>
                <a:cs typeface="+mn-cs"/>
              </a:rPr>
            </a:br>
            <a:r>
              <a:rPr lang="en-US" sz="3600" b="0" cap="none" dirty="0">
                <a:solidFill>
                  <a:prstClr val="black"/>
                </a:solidFill>
                <a:latin typeface="Arial" panose="020B0604020202020204" pitchFamily="34" charset="0"/>
                <a:ea typeface="+mn-ea"/>
                <a:cs typeface="Arial" panose="020B0604020202020204" pitchFamily="34" charset="0"/>
              </a:rPr>
              <a:t>It is for this reason that music must be modified in order that we can change ourselves. The modifications are based in logic and the premise is simple</a:t>
            </a:r>
            <a:r>
              <a:rPr lang="en-US" sz="3600" b="0" cap="none" dirty="0" smtClean="0">
                <a:solidFill>
                  <a:prstClr val="black"/>
                </a:solidFill>
                <a:latin typeface="Arial" panose="020B0604020202020204" pitchFamily="34" charset="0"/>
                <a:ea typeface="+mn-ea"/>
                <a:cs typeface="Arial" panose="020B0604020202020204" pitchFamily="34" charset="0"/>
              </a:rPr>
              <a:t>….Remember </a:t>
            </a:r>
            <a:r>
              <a:rPr lang="en-US" sz="3600" b="0" cap="none" dirty="0">
                <a:solidFill>
                  <a:prstClr val="black"/>
                </a:solidFill>
                <a:latin typeface="Arial" panose="020B0604020202020204" pitchFamily="34" charset="0"/>
                <a:ea typeface="+mn-ea"/>
                <a:cs typeface="Arial" panose="020B0604020202020204" pitchFamily="34" charset="0"/>
              </a:rPr>
              <a:t>(Garbage in, garbage out). </a:t>
            </a:r>
            <a:endParaRPr lang="en-US" sz="3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911" y="32657"/>
            <a:ext cx="2924175" cy="15621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622" y="5256307"/>
            <a:ext cx="2974751" cy="166586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7350" y="1615938"/>
            <a:ext cx="2924175" cy="163753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7753" y="3268549"/>
            <a:ext cx="2936735" cy="1954263"/>
          </a:xfrm>
          <a:prstGeom prst="rect">
            <a:avLst/>
          </a:prstGeom>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0175" y="1615938"/>
            <a:ext cx="3129081"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399" y="459764"/>
            <a:ext cx="2925353" cy="830997"/>
          </a:xfrm>
          <a:prstGeom prst="rect">
            <a:avLst/>
          </a:prstGeom>
          <a:noFill/>
        </p:spPr>
        <p:txBody>
          <a:bodyPr wrap="square" rtlCol="0">
            <a:spAutoFit/>
          </a:bodyPr>
          <a:lstStyle/>
          <a:p>
            <a:r>
              <a:rPr lang="en-US" sz="2400" b="1" dirty="0" smtClean="0">
                <a:solidFill>
                  <a:srgbClr val="262626"/>
                </a:solidFill>
                <a:latin typeface="Arial" panose="020B0604020202020204" pitchFamily="34" charset="0"/>
                <a:cs typeface="Arial" panose="020B0604020202020204" pitchFamily="34" charset="0"/>
              </a:rPr>
              <a:t>This world lacks consciousness….</a:t>
            </a:r>
            <a:endParaRPr lang="en-US" sz="2400" b="1" dirty="0">
              <a:solidFill>
                <a:srgbClr val="262626"/>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52507" y="1567433"/>
            <a:ext cx="3091493" cy="173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536" y="3363776"/>
            <a:ext cx="3070216" cy="203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027008" y="3301980"/>
            <a:ext cx="3116992" cy="211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70171" y="398208"/>
            <a:ext cx="2743200" cy="1200329"/>
          </a:xfrm>
          <a:prstGeom prst="rect">
            <a:avLst/>
          </a:prstGeom>
          <a:noFill/>
        </p:spPr>
        <p:txBody>
          <a:bodyPr wrap="square" rtlCol="0">
            <a:spAutoFit/>
          </a:bodyPr>
          <a:lstStyle/>
          <a:p>
            <a:r>
              <a:rPr lang="en-US" sz="2400" b="1" dirty="0" smtClean="0">
                <a:solidFill>
                  <a:srgbClr val="262626"/>
                </a:solidFill>
                <a:latin typeface="Arial" panose="020B0604020202020204" pitchFamily="34" charset="0"/>
                <a:cs typeface="Arial" panose="020B0604020202020204" pitchFamily="34" charset="0"/>
              </a:rPr>
              <a:t>Our purpose is to return it. </a:t>
            </a:r>
          </a:p>
          <a:p>
            <a:r>
              <a:rPr lang="en-US" sz="2400" b="1" dirty="0" err="1" smtClean="0">
                <a:solidFill>
                  <a:srgbClr val="262626"/>
                </a:solidFill>
                <a:latin typeface="Arial" panose="020B0604020202020204" pitchFamily="34" charset="0"/>
                <a:cs typeface="Arial" panose="020B0604020202020204" pitchFamily="34" charset="0"/>
              </a:rPr>
              <a:t>C.S.T.E.M.M</a:t>
            </a:r>
            <a:r>
              <a:rPr lang="en-US" sz="2400" b="1" dirty="0" smtClean="0">
                <a:solidFill>
                  <a:srgbClr val="262626"/>
                </a:solidFill>
                <a:latin typeface="Arial" panose="020B0604020202020204" pitchFamily="34" charset="0"/>
                <a:cs typeface="Arial" panose="020B0604020202020204" pitchFamily="34" charset="0"/>
              </a:rPr>
              <a:t>.</a:t>
            </a:r>
            <a:endParaRPr lang="en-US" sz="2400" b="1" dirty="0">
              <a:solidFill>
                <a:srgbClr val="2626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63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762000" y="1946209"/>
            <a:ext cx="2057400" cy="2057400"/>
          </a:xfrm>
          <a:prstGeom prst="ellipse">
            <a:avLst/>
          </a:prstGeom>
          <a:gradFill>
            <a:gsLst>
              <a:gs pos="0">
                <a:schemeClr val="bg1">
                  <a:lumMod val="95000"/>
                </a:schemeClr>
              </a:gs>
              <a:gs pos="50000">
                <a:schemeClr val="bg1">
                  <a:lumMod val="75000"/>
                </a:schemeClr>
              </a:gs>
              <a:gs pos="100000">
                <a:schemeClr val="tx1">
                  <a:lumMod val="65000"/>
                  <a:lumOff val="35000"/>
                </a:schemeClr>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3" name="Oval 2"/>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extBox 3"/>
          <p:cNvSpPr txBox="1"/>
          <p:nvPr/>
        </p:nvSpPr>
        <p:spPr>
          <a:xfrm>
            <a:off x="1216878" y="1755852"/>
            <a:ext cx="1219200" cy="2400657"/>
          </a:xfrm>
          <a:prstGeom prst="rect">
            <a:avLst/>
          </a:prstGeom>
          <a:noFill/>
        </p:spPr>
        <p:txBody>
          <a:bodyPr wrap="square" rtlCol="0">
            <a:spAutoFit/>
          </a:bodyPr>
          <a:lstStyle/>
          <a:p>
            <a:r>
              <a:rPr lang="en-US" sz="15000" b="1" dirty="0" smtClean="0">
                <a:solidFill>
                  <a:prstClr val="white">
                    <a:lumMod val="65000"/>
                  </a:prstClr>
                </a:solidFill>
                <a:latin typeface="Georgia" pitchFamily="18" charset="0"/>
                <a:cs typeface="Arial" pitchFamily="34" charset="0"/>
              </a:rPr>
              <a:t>?</a:t>
            </a:r>
            <a:endParaRPr lang="en-US" sz="15000" b="1" dirty="0">
              <a:solidFill>
                <a:prstClr val="white">
                  <a:lumMod val="65000"/>
                </a:prstClr>
              </a:solidFill>
              <a:latin typeface="Georgia" pitchFamily="18" charset="0"/>
              <a:cs typeface="Arial" pitchFamily="34" charset="0"/>
            </a:endParaRPr>
          </a:p>
        </p:txBody>
      </p:sp>
      <p:sp>
        <p:nvSpPr>
          <p:cNvPr id="9" name="Title 8"/>
          <p:cNvSpPr>
            <a:spLocks noGrp="1"/>
          </p:cNvSpPr>
          <p:nvPr>
            <p:ph type="title"/>
          </p:nvPr>
        </p:nvSpPr>
        <p:spPr/>
        <p:txBody>
          <a:bodyPr>
            <a:normAutofit/>
          </a:bodyPr>
          <a:lstStyle/>
          <a:p>
            <a:pPr lvl="0">
              <a:spcBef>
                <a:spcPts val="0"/>
              </a:spcBef>
            </a:pPr>
            <a:r>
              <a:rPr lang="en-US" sz="3600" dirty="0" smtClean="0">
                <a:latin typeface="Arial" panose="020B0604020202020204" pitchFamily="34" charset="0"/>
                <a:cs typeface="Arial" panose="020B0604020202020204" pitchFamily="34" charset="0"/>
              </a:rPr>
              <a:t>Questions</a:t>
            </a:r>
            <a:endParaRPr lang="en-US" sz="3600" dirty="0">
              <a:latin typeface="Arial" panose="020B0604020202020204" pitchFamily="34" charset="0"/>
              <a:cs typeface="Arial" panose="020B0604020202020204" pitchFamily="34" charset="0"/>
            </a:endParaRPr>
          </a:p>
        </p:txBody>
      </p:sp>
      <p:sp>
        <p:nvSpPr>
          <p:cNvPr id="10" name="Text Placeholder 9"/>
          <p:cNvSpPr>
            <a:spLocks noGrp="1"/>
          </p:cNvSpPr>
          <p:nvPr>
            <p:ph type="body" idx="1"/>
          </p:nvPr>
        </p:nvSpPr>
        <p:spPr>
          <a:xfrm>
            <a:off x="3810000" y="5105400"/>
            <a:ext cx="4800601" cy="375787"/>
          </a:xfrm>
        </p:spPr>
        <p:txBody>
          <a:bodyPr>
            <a:normAutofit/>
          </a:bodyPr>
          <a:lstStyle/>
          <a:p>
            <a:pPr lvl="0">
              <a:spcBef>
                <a:spcPts val="0"/>
              </a:spcBef>
            </a:pPr>
            <a:endParaRPr lang="en-US" sz="1700" b="1" dirty="0">
              <a:solidFill>
                <a:prstClr val="black">
                  <a:lumMod val="75000"/>
                  <a:lumOff val="25000"/>
                </a:prstClr>
              </a:solidFill>
            </a:endParaRPr>
          </a:p>
        </p:txBody>
      </p:sp>
    </p:spTree>
    <p:extLst>
      <p:ext uri="{BB962C8B-B14F-4D97-AF65-F5344CB8AC3E}">
        <p14:creationId xmlns:p14="http://schemas.microsoft.com/office/powerpoint/2010/main" val="55167014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err="1" smtClean="0"/>
              <a:t>www.corenovus.org</a:t>
            </a:r>
            <a:endParaRPr lang="en-US" dirty="0" smtClean="0"/>
          </a:p>
        </p:txBody>
      </p:sp>
      <p:sp>
        <p:nvSpPr>
          <p:cNvPr id="5" name="Title 4"/>
          <p:cNvSpPr>
            <a:spLocks noGrp="1"/>
          </p:cNvSpPr>
          <p:nvPr>
            <p:ph type="title"/>
          </p:nvPr>
        </p:nvSpPr>
        <p:spPr>
          <a:xfrm>
            <a:off x="228600" y="3048000"/>
            <a:ext cx="7391400" cy="1828800"/>
          </a:xfrm>
        </p:spPr>
        <p:txBody>
          <a:bodyPr>
            <a:normAutofit fontScale="90000"/>
          </a:bodyPr>
          <a:lstStyle/>
          <a:p>
            <a:pPr algn="l"/>
            <a:r>
              <a:rPr lang="en-US" sz="2000" b="0" dirty="0" smtClean="0">
                <a:solidFill>
                  <a:schemeClr val="accent1"/>
                </a:solidFill>
              </a:rPr>
              <a:t/>
            </a:r>
            <a:br>
              <a:rPr lang="en-US" sz="2000" b="0" dirty="0" smtClean="0">
                <a:solidFill>
                  <a:schemeClr val="accent1"/>
                </a:solidFill>
              </a:rPr>
            </a:br>
            <a:r>
              <a:rPr lang="en-US" sz="2000" b="0" dirty="0">
                <a:solidFill>
                  <a:schemeClr val="accent1"/>
                </a:solidFill>
              </a:rPr>
              <a:t/>
            </a:r>
            <a:br>
              <a:rPr lang="en-US" sz="2000" b="0" dirty="0">
                <a:solidFill>
                  <a:schemeClr val="accent1"/>
                </a:solidFill>
              </a:rPr>
            </a:br>
            <a:r>
              <a:rPr lang="en-US" sz="2000" b="0" dirty="0" smtClean="0">
                <a:solidFill>
                  <a:schemeClr val="accent1"/>
                </a:solidFill>
              </a:rPr>
              <a:t/>
            </a:r>
            <a:br>
              <a:rPr lang="en-US" sz="2000" b="0" dirty="0" smtClean="0">
                <a:solidFill>
                  <a:schemeClr val="accent1"/>
                </a:solidFill>
              </a:rPr>
            </a:br>
            <a:r>
              <a:rPr lang="en-US" sz="2000" b="0" dirty="0">
                <a:solidFill>
                  <a:schemeClr val="accent1"/>
                </a:solidFill>
              </a:rPr>
              <a:t/>
            </a:r>
            <a:br>
              <a:rPr lang="en-US" sz="2000" b="0" dirty="0">
                <a:solidFill>
                  <a:schemeClr val="accent1"/>
                </a:solidFill>
              </a:rPr>
            </a:br>
            <a:r>
              <a:rPr lang="en-US" sz="2000" b="0" dirty="0" smtClean="0">
                <a:solidFill>
                  <a:schemeClr val="accent1"/>
                </a:solidFill>
              </a:rPr>
              <a:t/>
            </a:r>
            <a:br>
              <a:rPr lang="en-US" sz="2000" b="0" dirty="0" smtClean="0">
                <a:solidFill>
                  <a:schemeClr val="accent1"/>
                </a:solidFill>
              </a:rPr>
            </a:br>
            <a:r>
              <a:rPr lang="en-US" sz="2000" b="0" dirty="0">
                <a:solidFill>
                  <a:schemeClr val="accent1"/>
                </a:solidFill>
              </a:rPr>
              <a:t/>
            </a:r>
            <a:br>
              <a:rPr lang="en-US" sz="2000" b="0" dirty="0">
                <a:solidFill>
                  <a:schemeClr val="accent1"/>
                </a:solidFill>
              </a:rPr>
            </a:br>
            <a:r>
              <a:rPr lang="en-US" b="0" dirty="0" smtClean="0"/>
              <a:t/>
            </a:r>
            <a:br>
              <a:rPr lang="en-US" b="0" dirty="0" smtClean="0"/>
            </a:br>
            <a:r>
              <a:rPr lang="en-US" sz="2000" b="0" dirty="0">
                <a:solidFill>
                  <a:schemeClr val="accent1"/>
                </a:solidFill>
              </a:rPr>
              <a:t/>
            </a:r>
            <a:br>
              <a:rPr lang="en-US" sz="2000" b="0" dirty="0">
                <a:solidFill>
                  <a:schemeClr val="accent1"/>
                </a:solidFill>
              </a:rPr>
            </a:br>
            <a:r>
              <a:rPr lang="en-US" sz="2000" b="0" dirty="0" smtClean="0">
                <a:solidFill>
                  <a:schemeClr val="accent1"/>
                </a:solidFill>
              </a:rPr>
              <a:t/>
            </a:r>
            <a:br>
              <a:rPr lang="en-US" sz="2000" b="0" dirty="0" smtClean="0">
                <a:solidFill>
                  <a:schemeClr val="accent1"/>
                </a:solidFill>
              </a:rPr>
            </a:br>
            <a:r>
              <a:rPr lang="en-US" sz="4400" b="0" dirty="0" smtClean="0"/>
              <a:t>Introducing</a:t>
            </a:r>
            <a:br>
              <a:rPr lang="en-US" sz="4400" b="0" dirty="0" smtClean="0"/>
            </a:br>
            <a:r>
              <a:rPr lang="en-US" sz="4400" b="0" dirty="0" smtClean="0"/>
              <a:t>The Value and Power of Music</a:t>
            </a:r>
            <a:r>
              <a:rPr lang="en-US" sz="2000" b="0" dirty="0">
                <a:solidFill>
                  <a:schemeClr val="accent1"/>
                </a:solidFill>
              </a:rPr>
              <a:t/>
            </a:r>
            <a:br>
              <a:rPr lang="en-US" sz="2000" b="0" dirty="0">
                <a:solidFill>
                  <a:schemeClr val="accent1"/>
                </a:solidFill>
              </a:rPr>
            </a:br>
            <a:r>
              <a:rPr lang="en-US" sz="2000" b="0" dirty="0" smtClean="0">
                <a:solidFill>
                  <a:schemeClr val="accent1"/>
                </a:solidFill>
              </a:rPr>
              <a:t>			Deprogramming </a:t>
            </a:r>
            <a:r>
              <a:rPr lang="en-US" sz="2000" b="0" dirty="0">
                <a:solidFill>
                  <a:schemeClr val="accent1"/>
                </a:solidFill>
              </a:rPr>
              <a:t>of the Negro Series</a:t>
            </a:r>
            <a:br>
              <a:rPr lang="en-US" sz="2000" b="0" dirty="0">
                <a:solidFill>
                  <a:schemeClr val="accent1"/>
                </a:solidFill>
              </a:rPr>
            </a:br>
            <a:endParaRPr lang="en-US" sz="2000" b="0" dirty="0">
              <a:solidFill>
                <a:schemeClr val="accent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986" y="152401"/>
            <a:ext cx="2133414" cy="2576840"/>
          </a:xfrm>
          <a:prstGeom prst="rect">
            <a:avLst/>
          </a:prstGeom>
        </p:spPr>
      </p:pic>
      <p:pic>
        <p:nvPicPr>
          <p:cNvPr id="1027" name="Picture 3" descr="C:\Users\Marcus Branch\AppData\Local\Microsoft\Windows\INetCache\IE\LCIPJ0P6\5187487629_42641454fb_z[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11003" y="2853278"/>
            <a:ext cx="1353969" cy="7281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17185" y="4343400"/>
            <a:ext cx="1347787" cy="73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11002" y="3581400"/>
            <a:ext cx="1348107" cy="887962"/>
          </a:xfrm>
          <a:prstGeom prst="rect">
            <a:avLst/>
          </a:prstGeom>
        </p:spPr>
      </p:pic>
      <p:sp>
        <p:nvSpPr>
          <p:cNvPr id="6" name="TextBox 5"/>
          <p:cNvSpPr txBox="1"/>
          <p:nvPr/>
        </p:nvSpPr>
        <p:spPr>
          <a:xfrm>
            <a:off x="3733800" y="506213"/>
            <a:ext cx="2971800" cy="1200329"/>
          </a:xfrm>
          <a:prstGeom prst="rect">
            <a:avLst/>
          </a:prstGeom>
          <a:noFill/>
        </p:spPr>
        <p:txBody>
          <a:bodyPr wrap="square" rtlCol="0">
            <a:spAutoFit/>
          </a:bodyPr>
          <a:lstStyle/>
          <a:p>
            <a:r>
              <a:rPr lang="en-US" sz="7200" dirty="0" smtClean="0"/>
              <a:t>End</a:t>
            </a:r>
            <a:endParaRPr lang="en-US" sz="7200"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 y="5124450"/>
            <a:ext cx="2705519" cy="1733550"/>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858000" y="5146665"/>
            <a:ext cx="2264228" cy="1711335"/>
          </a:xfrm>
          <a:prstGeom prst="rect">
            <a:avLst/>
          </a:prstGeom>
        </p:spPr>
      </p:pic>
    </p:spTree>
    <p:extLst>
      <p:ext uri="{BB962C8B-B14F-4D97-AF65-F5344CB8AC3E}">
        <p14:creationId xmlns:p14="http://schemas.microsoft.com/office/powerpoint/2010/main" val="405335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a:t>
            </a:r>
            <a:endParaRPr lang="en-US" dirty="0"/>
          </a:p>
        </p:txBody>
      </p:sp>
      <p:sp>
        <p:nvSpPr>
          <p:cNvPr id="4" name="Content Placeholder 3"/>
          <p:cNvSpPr>
            <a:spLocks noGrp="1"/>
          </p:cNvSpPr>
          <p:nvPr>
            <p:ph sz="half" idx="2"/>
          </p:nvPr>
        </p:nvSpPr>
        <p:spPr>
          <a:xfrm>
            <a:off x="4648200" y="1143000"/>
            <a:ext cx="4038600" cy="5410200"/>
          </a:xfrm>
        </p:spPr>
        <p:txBody>
          <a:bodyPr>
            <a:normAutofit fontScale="92500"/>
          </a:bodyPr>
          <a:lstStyle/>
          <a:p>
            <a:pPr algn="just"/>
            <a:r>
              <a:rPr lang="en-US" dirty="0"/>
              <a:t>Music (Sound) interacts with our minds, and our minds make music. It is very important to have the right mindset to make music because it will affect you and others that listen to it. It is intended to affect you. To make you move, cry, dance…. The brain has neuronal circuits and endogenous substances. </a:t>
            </a:r>
          </a:p>
        </p:txBody>
      </p:sp>
      <p:pic>
        <p:nvPicPr>
          <p:cNvPr id="2050" name="Picture 2" descr="C:\Users\Marcus Branch\AppData\Local\Microsoft\Windows\INetCache\IE\WM9JUGSA\music[1].jpg"/>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1066800"/>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cus Branch\AppData\Local\Microsoft\Windows\INetCache\IE\FW32GSG7\Digital-Mus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62562"/>
            <a:ext cx="4038600" cy="32207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arcus Branch\AppData\Local\Microsoft\Windows\INetCache\IE\WM9JUGSA\big_mouth[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38399" y="1371600"/>
            <a:ext cx="229243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68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a:stretch>
            <a:fillRect/>
          </a:stretch>
        </p:blipFill>
        <p:spPr>
          <a:xfrm>
            <a:off x="6839892" y="4228890"/>
            <a:ext cx="2246312" cy="1684734"/>
          </a:xfr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b="10173"/>
          <a:stretch/>
        </p:blipFill>
        <p:spPr>
          <a:xfrm>
            <a:off x="1" y="123930"/>
            <a:ext cx="2133600" cy="169408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859" y="-837"/>
            <a:ext cx="4938141" cy="28914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4228890"/>
            <a:ext cx="4553892" cy="265025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11" y="4225644"/>
            <a:ext cx="2200275" cy="2076450"/>
          </a:xfrm>
          <a:prstGeom prst="rect">
            <a:avLst/>
          </a:prstGeom>
        </p:spPr>
      </p:pic>
      <p:sp>
        <p:nvSpPr>
          <p:cNvPr id="2" name="TextBox 1"/>
          <p:cNvSpPr txBox="1"/>
          <p:nvPr/>
        </p:nvSpPr>
        <p:spPr>
          <a:xfrm>
            <a:off x="27633" y="1981200"/>
            <a:ext cx="4178226" cy="1754326"/>
          </a:xfrm>
          <a:prstGeom prst="rect">
            <a:avLst/>
          </a:prstGeom>
          <a:noFill/>
        </p:spPr>
        <p:txBody>
          <a:bodyPr wrap="square" rtlCol="0">
            <a:spAutoFit/>
          </a:bodyPr>
          <a:lstStyle/>
          <a:p>
            <a:pPr algn="just"/>
            <a:r>
              <a:rPr lang="en-US" dirty="0">
                <a:solidFill>
                  <a:schemeClr val="bg1"/>
                </a:solidFill>
              </a:rPr>
              <a:t>T</a:t>
            </a:r>
            <a:r>
              <a:rPr lang="en-US" dirty="0" smtClean="0">
                <a:solidFill>
                  <a:schemeClr val="bg1"/>
                </a:solidFill>
              </a:rPr>
              <a:t>here </a:t>
            </a:r>
            <a:r>
              <a:rPr lang="en-US" dirty="0">
                <a:solidFill>
                  <a:schemeClr val="bg1"/>
                </a:solidFill>
              </a:rPr>
              <a:t>are types of music when played, soul, R&amp;B, Blues, jazz, gospel, classical they can caress that part of us, massage it like any other powerful emotion such as love, sorrow, anger and passion from another being</a:t>
            </a:r>
            <a:r>
              <a:rPr lang="en-US" dirty="0" smtClean="0">
                <a:solidFill>
                  <a:schemeClr val="bg1"/>
                </a:solidFill>
              </a:rPr>
              <a:t>.…</a:t>
            </a:r>
            <a:endParaRPr lang="en-US" dirty="0">
              <a:solidFill>
                <a:schemeClr val="bg1"/>
              </a:solidFill>
            </a:endParaRPr>
          </a:p>
        </p:txBody>
      </p:sp>
      <p:sp>
        <p:nvSpPr>
          <p:cNvPr id="3" name="TextBox 2"/>
          <p:cNvSpPr txBox="1"/>
          <p:nvPr/>
        </p:nvSpPr>
        <p:spPr>
          <a:xfrm>
            <a:off x="4343400" y="3006056"/>
            <a:ext cx="4480941" cy="830997"/>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….And there is also Rap! (Hip Hop). </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02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324601" cy="838200"/>
          </a:xfrm>
        </p:spPr>
        <p:txBody>
          <a:bodyPr>
            <a:noAutofit/>
          </a:bodyPr>
          <a:lstStyle/>
          <a:p>
            <a:pPr algn="ctr"/>
            <a:r>
              <a:rPr lang="en-US" sz="1600" dirty="0"/>
              <a:t>But wait, </a:t>
            </a:r>
            <a:r>
              <a:rPr lang="en-US" sz="1600" dirty="0" smtClean="0"/>
              <a:t>before you agree or disagree ….CONSIDER THE </a:t>
            </a:r>
            <a:r>
              <a:rPr lang="en-US" sz="1600" dirty="0"/>
              <a:t>SCIENCE (the Core Novus way).  </a:t>
            </a:r>
            <a:r>
              <a:rPr lang="en-US" sz="1600" dirty="0" smtClean="0"/>
              <a:t>What is the science of music? Two points…. </a:t>
            </a:r>
            <a:endParaRPr lang="en-US" sz="1600" dirty="0"/>
          </a:p>
        </p:txBody>
      </p:sp>
      <p:sp>
        <p:nvSpPr>
          <p:cNvPr id="3" name="Content Placeholder 2"/>
          <p:cNvSpPr>
            <a:spLocks noGrp="1"/>
          </p:cNvSpPr>
          <p:nvPr>
            <p:ph sz="half" idx="1"/>
          </p:nvPr>
        </p:nvSpPr>
        <p:spPr>
          <a:xfrm>
            <a:off x="381000" y="1219200"/>
            <a:ext cx="8229600" cy="2514600"/>
          </a:xfrm>
        </p:spPr>
        <p:txBody>
          <a:bodyPr>
            <a:noAutofit/>
          </a:bodyPr>
          <a:lstStyle/>
          <a:p>
            <a:pPr algn="just"/>
            <a:r>
              <a:rPr lang="en-US" sz="1800" dirty="0"/>
              <a:t>Whether it </a:t>
            </a:r>
            <a:r>
              <a:rPr lang="en-US" sz="1800" dirty="0" smtClean="0"/>
              <a:t>is </a:t>
            </a:r>
            <a:r>
              <a:rPr lang="en-US" sz="1800" dirty="0"/>
              <a:t>the beat of instruments that are eons </a:t>
            </a:r>
            <a:r>
              <a:rPr lang="en-US" sz="1800" dirty="0" smtClean="0"/>
              <a:t>old </a:t>
            </a:r>
            <a:r>
              <a:rPr lang="en-US" sz="1800" dirty="0"/>
              <a:t>like the </a:t>
            </a:r>
            <a:r>
              <a:rPr lang="en-US" sz="1800" dirty="0" smtClean="0"/>
              <a:t>drum or a Pulsar millions of light years away. Whether is the whistling </a:t>
            </a:r>
            <a:r>
              <a:rPr lang="en-US" sz="1800" dirty="0"/>
              <a:t>sound of the </a:t>
            </a:r>
            <a:r>
              <a:rPr lang="en-US" sz="1800" dirty="0" smtClean="0"/>
              <a:t>flute or the wind through patio chimes, </a:t>
            </a:r>
            <a:r>
              <a:rPr lang="en-US" sz="1800" dirty="0"/>
              <a:t>sound exists in reality to be heard by us </a:t>
            </a:r>
            <a:r>
              <a:rPr lang="en-US" sz="1800" dirty="0" smtClean="0"/>
              <a:t>and perceived. It is </a:t>
            </a:r>
            <a:r>
              <a:rPr lang="en-US" sz="1800" dirty="0"/>
              <a:t>to be manipulated in our minds. Sounds, coherent tones, notes, chords, and sometimes even simple static noise can become </a:t>
            </a:r>
            <a:r>
              <a:rPr lang="en-US" sz="1800" dirty="0" smtClean="0"/>
              <a:t>music if a pattern is recognizable. </a:t>
            </a:r>
            <a:endParaRPr lang="en-US" sz="1800" dirty="0"/>
          </a:p>
        </p:txBody>
      </p:sp>
      <p:sp>
        <p:nvSpPr>
          <p:cNvPr id="4" name="Content Placeholder 3"/>
          <p:cNvSpPr>
            <a:spLocks noGrp="1"/>
          </p:cNvSpPr>
          <p:nvPr>
            <p:ph sz="half" idx="2"/>
          </p:nvPr>
        </p:nvSpPr>
        <p:spPr>
          <a:xfrm>
            <a:off x="533400" y="4578699"/>
            <a:ext cx="8153400" cy="2286000"/>
          </a:xfrm>
        </p:spPr>
        <p:txBody>
          <a:bodyPr>
            <a:normAutofit/>
          </a:bodyPr>
          <a:lstStyle/>
          <a:p>
            <a:r>
              <a:rPr lang="en-US" sz="1800" dirty="0"/>
              <a:t>With the use of spatial organization, timing, sequence and beat, humans can connect with the universe and there is nothing spooky about it. Remember, we are really talking about vibrations of air reaching </a:t>
            </a:r>
            <a:r>
              <a:rPr lang="en-US" sz="1800" dirty="0" smtClean="0"/>
              <a:t>our </a:t>
            </a:r>
            <a:r>
              <a:rPr lang="en-US" sz="1800" dirty="0"/>
              <a:t>ears and with a penetrating effect, deciphered in the minds.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19399" y="3276600"/>
            <a:ext cx="37607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496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and the Mind</a:t>
            </a:r>
            <a:endParaRPr lang="en-US" dirty="0"/>
          </a:p>
        </p:txBody>
      </p:sp>
      <p:sp>
        <p:nvSpPr>
          <p:cNvPr id="3" name="Content Placeholder 2"/>
          <p:cNvSpPr>
            <a:spLocks noGrp="1"/>
          </p:cNvSpPr>
          <p:nvPr>
            <p:ph sz="half" idx="1"/>
          </p:nvPr>
        </p:nvSpPr>
        <p:spPr>
          <a:xfrm>
            <a:off x="381000" y="990600"/>
            <a:ext cx="8534400" cy="1142997"/>
          </a:xfrm>
        </p:spPr>
        <p:txBody>
          <a:bodyPr>
            <a:normAutofit/>
          </a:bodyPr>
          <a:lstStyle/>
          <a:p>
            <a:pPr algn="ctr"/>
            <a:r>
              <a:rPr lang="en-US" sz="2000" dirty="0">
                <a:latin typeface="Arial" panose="020B0604020202020204" pitchFamily="34" charset="0"/>
                <a:cs typeface="Arial" panose="020B0604020202020204" pitchFamily="34" charset="0"/>
              </a:rPr>
              <a:t>http://</a:t>
            </a:r>
            <a:r>
              <a:rPr lang="en-US" sz="2000" dirty="0" err="1">
                <a:latin typeface="Arial" panose="020B0604020202020204" pitchFamily="34" charset="0"/>
                <a:cs typeface="Arial" panose="020B0604020202020204" pitchFamily="34" charset="0"/>
              </a:rPr>
              <a:t>jonlieffmd.com</a:t>
            </a:r>
            <a:r>
              <a:rPr lang="en-US" sz="2000" dirty="0">
                <a:latin typeface="Arial" panose="020B0604020202020204" pitchFamily="34" charset="0"/>
                <a:cs typeface="Arial" panose="020B0604020202020204" pitchFamily="34" charset="0"/>
              </a:rPr>
              <a:t>/blog/music-training-and-neuroplasticity</a:t>
            </a:r>
          </a:p>
        </p:txBody>
      </p:sp>
      <p:pic>
        <p:nvPicPr>
          <p:cNvPr id="1026" name="Picture 2" descr="C:\Users\Marcus Branch\AppData\Local\Microsoft\Windows\INetCache\IE\LCIPJ0P6\brain[1].jpg"/>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1143000" y="2286000"/>
            <a:ext cx="3581400" cy="3581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05400" y="2057400"/>
            <a:ext cx="3657600" cy="369332"/>
          </a:xfrm>
          <a:prstGeom prst="rect">
            <a:avLst/>
          </a:prstGeom>
          <a:noFill/>
        </p:spPr>
        <p:txBody>
          <a:bodyPr wrap="square" rtlCol="0">
            <a:spAutoFit/>
          </a:bodyPr>
          <a:lstStyle/>
          <a:p>
            <a:r>
              <a:rPr lang="en-US" dirty="0" smtClean="0"/>
              <a:t>What does Science say about this? ? </a:t>
            </a:r>
            <a:endParaRPr lang="en-US" dirty="0"/>
          </a:p>
        </p:txBody>
      </p:sp>
      <p:sp>
        <p:nvSpPr>
          <p:cNvPr id="6" name="TextBox 5"/>
          <p:cNvSpPr txBox="1"/>
          <p:nvPr/>
        </p:nvSpPr>
        <p:spPr>
          <a:xfrm>
            <a:off x="5087815" y="3665639"/>
            <a:ext cx="3657600" cy="369332"/>
          </a:xfrm>
          <a:prstGeom prst="rect">
            <a:avLst/>
          </a:prstGeom>
          <a:noFill/>
        </p:spPr>
        <p:txBody>
          <a:bodyPr wrap="square" rtlCol="0">
            <a:spAutoFit/>
          </a:bodyPr>
          <a:lstStyle/>
          <a:p>
            <a:r>
              <a:rPr lang="en-US" dirty="0" smtClean="0"/>
              <a:t>What does the Soul say about this?</a:t>
            </a:r>
            <a:endParaRPr lang="en-US" dirty="0"/>
          </a:p>
        </p:txBody>
      </p:sp>
      <p:sp>
        <p:nvSpPr>
          <p:cNvPr id="7" name="TextBox 6"/>
          <p:cNvSpPr txBox="1"/>
          <p:nvPr/>
        </p:nvSpPr>
        <p:spPr>
          <a:xfrm>
            <a:off x="5392615" y="5334000"/>
            <a:ext cx="3048000" cy="369332"/>
          </a:xfrm>
          <a:prstGeom prst="rect">
            <a:avLst/>
          </a:prstGeom>
          <a:noFill/>
        </p:spPr>
        <p:txBody>
          <a:bodyPr wrap="square" rtlCol="0">
            <a:spAutoFit/>
          </a:bodyPr>
          <a:lstStyle/>
          <a:p>
            <a:r>
              <a:rPr lang="en-US" dirty="0" smtClean="0"/>
              <a:t>What do you say about this? </a:t>
            </a:r>
            <a:endParaRPr lang="en-US" dirty="0"/>
          </a:p>
        </p:txBody>
      </p:sp>
    </p:spTree>
    <p:extLst>
      <p:ext uri="{BB962C8B-B14F-4D97-AF65-F5344CB8AC3E}">
        <p14:creationId xmlns:p14="http://schemas.microsoft.com/office/powerpoint/2010/main" val="189444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p:cTn id="16"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685800"/>
          </a:xfrm>
        </p:spPr>
        <p:txBody>
          <a:bodyPr>
            <a:normAutofit/>
          </a:bodyPr>
          <a:lstStyle/>
          <a:p>
            <a:r>
              <a:rPr lang="en-US" sz="1600" b="1" dirty="0" smtClean="0"/>
              <a:t>The power is psychological. The “value” must be challenged or accepted to be imprinted as culture.</a:t>
            </a:r>
            <a:endParaRPr lang="en-US" sz="1600"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229600" cy="4476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1066800"/>
            <a:ext cx="7696200" cy="646331"/>
          </a:xfrm>
          <a:prstGeom prst="rect">
            <a:avLst/>
          </a:prstGeom>
          <a:noFill/>
        </p:spPr>
        <p:txBody>
          <a:bodyPr wrap="square" rtlCol="0">
            <a:spAutoFit/>
          </a:bodyPr>
          <a:lstStyle/>
          <a:p>
            <a:pPr algn="ctr"/>
            <a:r>
              <a:rPr lang="en-US" sz="3600" dirty="0" smtClean="0"/>
              <a:t>(Power Point Place holder)</a:t>
            </a:r>
            <a:endParaRPr lang="en-US" sz="3600" dirty="0"/>
          </a:p>
        </p:txBody>
      </p:sp>
      <p:sp>
        <p:nvSpPr>
          <p:cNvPr id="3" name="TextBox 2"/>
          <p:cNvSpPr txBox="1"/>
          <p:nvPr/>
        </p:nvSpPr>
        <p:spPr>
          <a:xfrm>
            <a:off x="6096000" y="5562600"/>
            <a:ext cx="2057400" cy="215444"/>
          </a:xfrm>
          <a:prstGeom prst="rect">
            <a:avLst/>
          </a:prstGeom>
          <a:noFill/>
        </p:spPr>
        <p:txBody>
          <a:bodyPr wrap="square" rtlCol="0">
            <a:spAutoFit/>
          </a:bodyPr>
          <a:lstStyle/>
          <a:p>
            <a:r>
              <a:rPr lang="en-US" sz="800" dirty="0" smtClean="0"/>
              <a:t>©2017 </a:t>
            </a:r>
            <a:r>
              <a:rPr lang="en-US" sz="800" dirty="0" err="1" smtClean="0"/>
              <a:t>www.CoreNovus.org</a:t>
            </a:r>
            <a:endParaRPr lang="en-US" sz="800" dirty="0"/>
          </a:p>
        </p:txBody>
      </p:sp>
    </p:spTree>
    <p:extLst>
      <p:ext uri="{BB962C8B-B14F-4D97-AF65-F5344CB8AC3E}">
        <p14:creationId xmlns:p14="http://schemas.microsoft.com/office/powerpoint/2010/main" val="3672795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2356</Words>
  <Application>Microsoft Office PowerPoint</Application>
  <PresentationFormat>On-screen Show (4:3)</PresentationFormat>
  <Paragraphs>265</Paragraphs>
  <Slides>46</Slides>
  <Notes>10</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Introducing PowerPoint 2010</vt:lpstr>
      <vt:lpstr>1_Introducing PowerPoint 2010</vt:lpstr>
      <vt:lpstr>Introducing Music, Man and the Mind    Deprogramming of the Negro Series </vt:lpstr>
      <vt:lpstr>PowerPoint Presentation</vt:lpstr>
      <vt:lpstr>Music is a natural, human and social phenomenon. </vt:lpstr>
      <vt:lpstr>PowerPoint Presentation</vt:lpstr>
      <vt:lpstr>Sound</vt:lpstr>
      <vt:lpstr>PowerPoint Presentation</vt:lpstr>
      <vt:lpstr>But wait, before you agree or disagree ….CONSIDER THE SCIENCE (the Core Novus way).  What is the science of music? Two points…. </vt:lpstr>
      <vt:lpstr>Music and the Mind</vt:lpstr>
      <vt:lpstr>The power is psychological. The “value” must be challenged or accepted to be imprinted as culture.</vt:lpstr>
      <vt:lpstr>In society,  music intertwines with culture, influences fashion, creates role models and standards of beauty. Music can reflect society as a whole.</vt:lpstr>
      <vt:lpstr>PowerPoint Presentation</vt:lpstr>
      <vt:lpstr>Hand out exercise              Page 2</vt:lpstr>
      <vt:lpstr>PowerPoint Presentation</vt:lpstr>
      <vt:lpstr>Types of Rap</vt:lpstr>
      <vt:lpstr>Hand out exercise Page 5</vt:lpstr>
      <vt:lpstr>Thus, music can prepare for war or make us hug it out in peace. </vt:lpstr>
      <vt:lpstr>PowerPoint Presentation</vt:lpstr>
      <vt:lpstr>World to the rapper,…. Gangsta rap made you do it?  Life in the streets hard? It’s bad all over the world, get over yourself! </vt:lpstr>
      <vt:lpstr>PowerPoint Presentation</vt:lpstr>
      <vt:lpstr>With music, there’s culture. Change the Music? Change the Culture?</vt:lpstr>
      <vt:lpstr>PowerPoint Presentation</vt:lpstr>
      <vt:lpstr>PowerPoint Presentation</vt:lpstr>
      <vt:lpstr>New standard of music is needed, not Thought Police….. If YOU can manage yourself.  “A new type of Musician/Rapper”</vt:lpstr>
      <vt:lpstr>To establish a New Core individually and within the community, a zero tolerance can be created  OR  the Conscious Community set the example. </vt:lpstr>
      <vt:lpstr>PowerPoint Presentation</vt:lpstr>
      <vt:lpstr>Of course it will stop, several ways….</vt:lpstr>
      <vt:lpstr>Garbage in, Garbage out….money in, money out</vt:lpstr>
      <vt:lpstr>PowerPoint Presentation</vt:lpstr>
      <vt:lpstr>Garbage in, Garbage out….money in, money out</vt:lpstr>
      <vt:lpstr>PowerPoint Presentation</vt:lpstr>
      <vt:lpstr>PowerPoint Presentation</vt:lpstr>
      <vt:lpstr>Hand out exercise  Page 8 </vt:lpstr>
      <vt:lpstr>FRUIT – Functional Recognition of (a) Universal Intelligence Theory (lowest form of believing in the One God….at least). </vt:lpstr>
      <vt:lpstr>Hand Out Exercise Two   Page 8</vt:lpstr>
      <vt:lpstr>Reminder Points on de-masculation and the Industry</vt:lpstr>
      <vt:lpstr>Music is a force</vt:lpstr>
      <vt:lpstr>HAND OUT Exercise           Page 13</vt:lpstr>
      <vt:lpstr>PowerPoint Presentation</vt:lpstr>
      <vt:lpstr>PowerPoint Presentation</vt:lpstr>
      <vt:lpstr>PowerPoint Presentation</vt:lpstr>
      <vt:lpstr>Justifying Madness</vt:lpstr>
      <vt:lpstr>The Conscious Community’s duty</vt:lpstr>
      <vt:lpstr>But wait…  It is for this reason that music must be modified in order that we can change ourselves. The modifications are based in logic and the premise is simple….Remember (Garbage in, garbage out). </vt:lpstr>
      <vt:lpstr>PowerPoint Presentation</vt:lpstr>
      <vt:lpstr>Questions</vt:lpstr>
      <vt:lpstr>         Introducing The Value and Power of Music    Deprogramming of the Negro Series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2017-03-17T13:59:36Z</dcterms:created>
  <dcterms:modified xsi:type="dcterms:W3CDTF">2017-06-27T18:22:59Z</dcterms:modified>
</cp:coreProperties>
</file>