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2"/>
  </p:notesMasterIdLst>
  <p:sldIdLst>
    <p:sldId id="277" r:id="rId2"/>
    <p:sldId id="311" r:id="rId3"/>
    <p:sldId id="315" r:id="rId4"/>
    <p:sldId id="356" r:id="rId5"/>
    <p:sldId id="336" r:id="rId6"/>
    <p:sldId id="342" r:id="rId7"/>
    <p:sldId id="354" r:id="rId8"/>
    <p:sldId id="357" r:id="rId9"/>
    <p:sldId id="353" r:id="rId10"/>
    <p:sldId id="339" r:id="rId11"/>
    <p:sldId id="306" r:id="rId12"/>
    <p:sldId id="362" r:id="rId13"/>
    <p:sldId id="344" r:id="rId14"/>
    <p:sldId id="318" r:id="rId15"/>
    <p:sldId id="334" r:id="rId16"/>
    <p:sldId id="355" r:id="rId17"/>
    <p:sldId id="363" r:id="rId18"/>
    <p:sldId id="335" r:id="rId19"/>
    <p:sldId id="347" r:id="rId20"/>
    <p:sldId id="340" r:id="rId21"/>
    <p:sldId id="338" r:id="rId22"/>
    <p:sldId id="345" r:id="rId23"/>
    <p:sldId id="352" r:id="rId24"/>
    <p:sldId id="348" r:id="rId25"/>
    <p:sldId id="346" r:id="rId26"/>
    <p:sldId id="327" r:id="rId27"/>
    <p:sldId id="358" r:id="rId28"/>
    <p:sldId id="349" r:id="rId29"/>
    <p:sldId id="351" r:id="rId30"/>
    <p:sldId id="381" r:id="rId31"/>
    <p:sldId id="350" r:id="rId32"/>
    <p:sldId id="379" r:id="rId33"/>
    <p:sldId id="380" r:id="rId34"/>
    <p:sldId id="359" r:id="rId35"/>
    <p:sldId id="316" r:id="rId36"/>
    <p:sldId id="360" r:id="rId37"/>
    <p:sldId id="341" r:id="rId38"/>
    <p:sldId id="361" r:id="rId39"/>
    <p:sldId id="324" r:id="rId40"/>
    <p:sldId id="325" r:id="rId41"/>
    <p:sldId id="326" r:id="rId42"/>
    <p:sldId id="323" r:id="rId43"/>
    <p:sldId id="337" r:id="rId44"/>
    <p:sldId id="328" r:id="rId45"/>
    <p:sldId id="329" r:id="rId46"/>
    <p:sldId id="330" r:id="rId47"/>
    <p:sldId id="331" r:id="rId48"/>
    <p:sldId id="332" r:id="rId49"/>
    <p:sldId id="333" r:id="rId50"/>
    <p:sldId id="364" r:id="rId51"/>
    <p:sldId id="366" r:id="rId52"/>
    <p:sldId id="367" r:id="rId53"/>
    <p:sldId id="368" r:id="rId54"/>
    <p:sldId id="258" r:id="rId55"/>
    <p:sldId id="375" r:id="rId56"/>
    <p:sldId id="297" r:id="rId57"/>
    <p:sldId id="314" r:id="rId58"/>
    <p:sldId id="313" r:id="rId59"/>
    <p:sldId id="373" r:id="rId60"/>
    <p:sldId id="320" r:id="rId61"/>
    <p:sldId id="321" r:id="rId62"/>
    <p:sldId id="319" r:id="rId63"/>
    <p:sldId id="322" r:id="rId64"/>
    <p:sldId id="278" r:id="rId65"/>
    <p:sldId id="378" r:id="rId66"/>
    <p:sldId id="312" r:id="rId67"/>
    <p:sldId id="370" r:id="rId68"/>
    <p:sldId id="382" r:id="rId69"/>
    <p:sldId id="365" r:id="rId70"/>
    <p:sldId id="310" r:id="rId71"/>
    <p:sldId id="317" r:id="rId72"/>
    <p:sldId id="369" r:id="rId73"/>
    <p:sldId id="383" r:id="rId74"/>
    <p:sldId id="260" r:id="rId75"/>
    <p:sldId id="377" r:id="rId76"/>
    <p:sldId id="261" r:id="rId77"/>
    <p:sldId id="371" r:id="rId78"/>
    <p:sldId id="265" r:id="rId79"/>
    <p:sldId id="384" r:id="rId80"/>
    <p:sldId id="376" r:id="rId81"/>
    <p:sldId id="372" r:id="rId82"/>
    <p:sldId id="303" r:id="rId83"/>
    <p:sldId id="374" r:id="rId84"/>
    <p:sldId id="307" r:id="rId85"/>
    <p:sldId id="263" r:id="rId86"/>
    <p:sldId id="274" r:id="rId87"/>
    <p:sldId id="295" r:id="rId88"/>
    <p:sldId id="264" r:id="rId89"/>
    <p:sldId id="308" r:id="rId90"/>
    <p:sldId id="276"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311"/>
            <p14:sldId id="315"/>
            <p14:sldId id="356"/>
            <p14:sldId id="336"/>
            <p14:sldId id="342"/>
            <p14:sldId id="354"/>
            <p14:sldId id="357"/>
            <p14:sldId id="353"/>
            <p14:sldId id="339"/>
            <p14:sldId id="306"/>
            <p14:sldId id="362"/>
            <p14:sldId id="344"/>
            <p14:sldId id="318"/>
            <p14:sldId id="334"/>
            <p14:sldId id="355"/>
            <p14:sldId id="363"/>
            <p14:sldId id="335"/>
            <p14:sldId id="347"/>
            <p14:sldId id="340"/>
            <p14:sldId id="338"/>
            <p14:sldId id="345"/>
            <p14:sldId id="352"/>
            <p14:sldId id="348"/>
            <p14:sldId id="346"/>
            <p14:sldId id="327"/>
            <p14:sldId id="358"/>
            <p14:sldId id="349"/>
            <p14:sldId id="351"/>
            <p14:sldId id="381"/>
            <p14:sldId id="350"/>
            <p14:sldId id="379"/>
            <p14:sldId id="380"/>
            <p14:sldId id="359"/>
            <p14:sldId id="316"/>
            <p14:sldId id="360"/>
            <p14:sldId id="341"/>
            <p14:sldId id="361"/>
            <p14:sldId id="324"/>
            <p14:sldId id="325"/>
            <p14:sldId id="326"/>
            <p14:sldId id="323"/>
            <p14:sldId id="337"/>
            <p14:sldId id="328"/>
            <p14:sldId id="329"/>
            <p14:sldId id="330"/>
            <p14:sldId id="331"/>
            <p14:sldId id="332"/>
            <p14:sldId id="333"/>
            <p14:sldId id="364"/>
            <p14:sldId id="366"/>
            <p14:sldId id="367"/>
            <p14:sldId id="368"/>
            <p14:sldId id="258"/>
            <p14:sldId id="375"/>
            <p14:sldId id="297"/>
            <p14:sldId id="314"/>
            <p14:sldId id="313"/>
            <p14:sldId id="373"/>
            <p14:sldId id="320"/>
            <p14:sldId id="321"/>
            <p14:sldId id="319"/>
            <p14:sldId id="322"/>
            <p14:sldId id="278"/>
            <p14:sldId id="378"/>
            <p14:sldId id="312"/>
            <p14:sldId id="370"/>
            <p14:sldId id="382"/>
            <p14:sldId id="365"/>
            <p14:sldId id="310"/>
            <p14:sldId id="317"/>
            <p14:sldId id="369"/>
            <p14:sldId id="383"/>
          </p14:sldIdLst>
        </p14:section>
        <p14:section name="Author Your Presentation" id="{16378913-E5ED-4281-BAF5-F1F938CB0BED}">
          <p14:sldIdLst>
            <p14:sldId id="260"/>
            <p14:sldId id="377"/>
            <p14:sldId id="261"/>
            <p14:sldId id="371"/>
            <p14:sldId id="265"/>
            <p14:sldId id="384"/>
            <p14:sldId id="376"/>
            <p14:sldId id="372"/>
            <p14:sldId id="303"/>
          </p14:sldIdLst>
        </p14:section>
        <p14:section name="Enrich Your Presentation" id="{E2D565D1-BA5E-44E6-A40E-50A644912248}">
          <p14:sldIdLst>
            <p14:sldId id="374"/>
            <p14:sldId id="307"/>
            <p14:sldId id="263"/>
            <p14:sldId id="274"/>
            <p14:sldId id="295"/>
            <p14:sldId id="264"/>
            <p14:sldId id="308"/>
          </p14:sldIdLst>
        </p14:section>
        <p14:section name="Deliver Your Presentation" id="{71D59651-8EFA-4415-9623-98B4C4A8699C}">
          <p14:sldIdLst/>
        </p14:section>
        <p14:section name="There's More!" id="{2E16B512-814A-4DC1-A986-25475E10E0EF}">
          <p14:sldIdLst>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62" autoAdjust="0"/>
    <p:restoredTop sz="89825" autoAdjust="0"/>
  </p:normalViewPr>
  <p:slideViewPr>
    <p:cSldViewPr>
      <p:cViewPr>
        <p:scale>
          <a:sx n="95" d="100"/>
          <a:sy n="95" d="100"/>
        </p:scale>
        <p:origin x="-1368" y="-7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4/25/2017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207772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86</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87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88</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90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54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56</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64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74</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78</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82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85</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4/25/2017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4/25/2017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4/25/2017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4/25/2017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4/25/2017</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4/25/2017</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4/25/2017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4/25/2017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4/25/2017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4/25/2017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4/25/2017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image" Target="../media/image43.jpg"/><Relationship Id="rId1" Type="http://schemas.openxmlformats.org/officeDocument/2006/relationships/slideLayout" Target="../slideLayouts/slideLayout5.xml"/><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png"/><Relationship Id="rId4" Type="http://schemas.openxmlformats.org/officeDocument/2006/relationships/image" Target="../media/image45.jpeg"/><Relationship Id="rId9" Type="http://schemas.openxmlformats.org/officeDocument/2006/relationships/image" Target="../media/image50.jpeg"/></Relationships>
</file>

<file path=ppt/slides/_rels/slide1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5.xml"/><Relationship Id="rId4" Type="http://schemas.openxmlformats.org/officeDocument/2006/relationships/image" Target="../media/image68.jpeg"/></Relationships>
</file>

<file path=ppt/slides/_rels/slide2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eg"/><Relationship Id="rId1" Type="http://schemas.openxmlformats.org/officeDocument/2006/relationships/slideLayout" Target="../slideLayouts/slideLayout6.xml"/><Relationship Id="rId4" Type="http://schemas.openxmlformats.org/officeDocument/2006/relationships/image" Target="../media/image74.jpg"/></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image" Target="../media/image82.jpeg"/><Relationship Id="rId1" Type="http://schemas.openxmlformats.org/officeDocument/2006/relationships/slideLayout" Target="../slideLayouts/slideLayout5.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 Id="rId9" Type="http://schemas.openxmlformats.org/officeDocument/2006/relationships/image" Target="../media/image8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jpg"/><Relationship Id="rId1" Type="http://schemas.openxmlformats.org/officeDocument/2006/relationships/slideLayout" Target="../slideLayouts/slideLayout5.xml"/><Relationship Id="rId6" Type="http://schemas.openxmlformats.org/officeDocument/2006/relationships/image" Target="../media/image96.jpg"/><Relationship Id="rId5" Type="http://schemas.openxmlformats.org/officeDocument/2006/relationships/image" Target="../media/image95.jpg"/><Relationship Id="rId4" Type="http://schemas.openxmlformats.org/officeDocument/2006/relationships/image" Target="../media/image9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7.jpg"/><Relationship Id="rId1" Type="http://schemas.openxmlformats.org/officeDocument/2006/relationships/slideLayout" Target="../slideLayouts/slideLayout5.xml"/><Relationship Id="rId6" Type="http://schemas.openxmlformats.org/officeDocument/2006/relationships/image" Target="../media/image101.jpeg"/><Relationship Id="rId5" Type="http://schemas.openxmlformats.org/officeDocument/2006/relationships/image" Target="../media/image100.jpg"/><Relationship Id="rId4" Type="http://schemas.openxmlformats.org/officeDocument/2006/relationships/image" Target="../media/image99.jpg"/></Relationships>
</file>

<file path=ppt/slides/_rels/slide41.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102.jpg"/><Relationship Id="rId1" Type="http://schemas.openxmlformats.org/officeDocument/2006/relationships/slideLayout" Target="../slideLayouts/slideLayout5.xml"/><Relationship Id="rId5" Type="http://schemas.openxmlformats.org/officeDocument/2006/relationships/image" Target="../media/image105.jpg"/><Relationship Id="rId4" Type="http://schemas.openxmlformats.org/officeDocument/2006/relationships/image" Target="../media/image104.jpg"/></Relationships>
</file>

<file path=ppt/slides/_rels/slide42.xml.rels><?xml version="1.0" encoding="UTF-8" standalone="yes"?>
<Relationships xmlns="http://schemas.openxmlformats.org/package/2006/relationships"><Relationship Id="rId8" Type="http://schemas.openxmlformats.org/officeDocument/2006/relationships/image" Target="../media/image112.jpeg"/><Relationship Id="rId3" Type="http://schemas.openxmlformats.org/officeDocument/2006/relationships/image" Target="../media/image107.jpeg"/><Relationship Id="rId7" Type="http://schemas.openxmlformats.org/officeDocument/2006/relationships/image" Target="../media/image111.jpg"/><Relationship Id="rId2" Type="http://schemas.openxmlformats.org/officeDocument/2006/relationships/image" Target="../media/image106.jpg"/><Relationship Id="rId1" Type="http://schemas.openxmlformats.org/officeDocument/2006/relationships/slideLayout" Target="../slideLayouts/slideLayout5.xml"/><Relationship Id="rId6" Type="http://schemas.openxmlformats.org/officeDocument/2006/relationships/image" Target="../media/image110.jpeg"/><Relationship Id="rId5" Type="http://schemas.openxmlformats.org/officeDocument/2006/relationships/image" Target="../media/image109.jpg"/><Relationship Id="rId4" Type="http://schemas.openxmlformats.org/officeDocument/2006/relationships/image" Target="../media/image108.jpg"/></Relationships>
</file>

<file path=ppt/slides/_rels/slide43.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113.jpg"/><Relationship Id="rId1" Type="http://schemas.openxmlformats.org/officeDocument/2006/relationships/slideLayout" Target="../slideLayouts/slideLayout3.xml"/><Relationship Id="rId4" Type="http://schemas.openxmlformats.org/officeDocument/2006/relationships/image" Target="../media/image115.jpg"/></Relationships>
</file>

<file path=ppt/slides/_rels/slide44.xml.rels><?xml version="1.0" encoding="UTF-8" standalone="yes"?>
<Relationships xmlns="http://schemas.openxmlformats.org/package/2006/relationships"><Relationship Id="rId3" Type="http://schemas.openxmlformats.org/officeDocument/2006/relationships/image" Target="../media/image117.jpg"/><Relationship Id="rId2" Type="http://schemas.openxmlformats.org/officeDocument/2006/relationships/image" Target="../media/image116.jpg"/><Relationship Id="rId1" Type="http://schemas.openxmlformats.org/officeDocument/2006/relationships/slideLayout" Target="../slideLayouts/slideLayout5.xml"/><Relationship Id="rId5" Type="http://schemas.openxmlformats.org/officeDocument/2006/relationships/image" Target="../media/image119.jpg"/><Relationship Id="rId4" Type="http://schemas.openxmlformats.org/officeDocument/2006/relationships/image" Target="../media/image118.jpg"/></Relationships>
</file>

<file path=ppt/slides/_rels/slide45.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120.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124.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126.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2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image" Target="../media/image24.jpg"/></Relationships>
</file>

<file path=ppt/slides/_rels/slide50.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55.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35.jpg"/><Relationship Id="rId4" Type="http://schemas.openxmlformats.org/officeDocument/2006/relationships/image" Target="../media/image134.jpg"/></Relationships>
</file>

<file path=ppt/slides/_rels/slide57.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38.jpg"/><Relationship Id="rId2" Type="http://schemas.openxmlformats.org/officeDocument/2006/relationships/image" Target="../media/image137.jpg"/><Relationship Id="rId1" Type="http://schemas.openxmlformats.org/officeDocument/2006/relationships/slideLayout" Target="../slideLayouts/slideLayout5.xml"/><Relationship Id="rId4" Type="http://schemas.openxmlformats.org/officeDocument/2006/relationships/image" Target="../media/image139.jp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60.xml.rels><?xml version="1.0" encoding="UTF-8" standalone="yes"?>
<Relationships xmlns="http://schemas.openxmlformats.org/package/2006/relationships"><Relationship Id="rId3" Type="http://schemas.openxmlformats.org/officeDocument/2006/relationships/image" Target="../media/image141.jpg"/><Relationship Id="rId2" Type="http://schemas.openxmlformats.org/officeDocument/2006/relationships/image" Target="../media/image140.jpg"/><Relationship Id="rId1" Type="http://schemas.openxmlformats.org/officeDocument/2006/relationships/slideLayout" Target="../slideLayouts/slideLayout5.xml"/><Relationship Id="rId5" Type="http://schemas.openxmlformats.org/officeDocument/2006/relationships/image" Target="../media/image143.jpg"/><Relationship Id="rId4" Type="http://schemas.openxmlformats.org/officeDocument/2006/relationships/image" Target="../media/image142.png"/></Relationships>
</file>

<file path=ppt/slides/_rels/slide61.xml.rels><?xml version="1.0" encoding="UTF-8" standalone="yes"?>
<Relationships xmlns="http://schemas.openxmlformats.org/package/2006/relationships"><Relationship Id="rId3" Type="http://schemas.openxmlformats.org/officeDocument/2006/relationships/image" Target="../media/image145.jpg"/><Relationship Id="rId2" Type="http://schemas.openxmlformats.org/officeDocument/2006/relationships/image" Target="../media/image144.jpg"/><Relationship Id="rId1" Type="http://schemas.openxmlformats.org/officeDocument/2006/relationships/slideLayout" Target="../slideLayouts/slideLayout5.xml"/><Relationship Id="rId4" Type="http://schemas.openxmlformats.org/officeDocument/2006/relationships/image" Target="../media/image146.jpeg"/></Relationships>
</file>

<file path=ppt/slides/_rels/slide62.xml.rels><?xml version="1.0" encoding="UTF-8" standalone="yes"?>
<Relationships xmlns="http://schemas.openxmlformats.org/package/2006/relationships"><Relationship Id="rId3" Type="http://schemas.openxmlformats.org/officeDocument/2006/relationships/image" Target="../media/image147.jpg"/><Relationship Id="rId2" Type="http://schemas.openxmlformats.org/officeDocument/2006/relationships/image" Target="../media/image140.jpg"/><Relationship Id="rId1" Type="http://schemas.openxmlformats.org/officeDocument/2006/relationships/slideLayout" Target="../slideLayouts/slideLayout5.xml"/><Relationship Id="rId4" Type="http://schemas.openxmlformats.org/officeDocument/2006/relationships/image" Target="../media/image148.png"/></Relationships>
</file>

<file path=ppt/slides/_rels/slide63.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image" Target="../media/image149.jpeg"/><Relationship Id="rId1" Type="http://schemas.openxmlformats.org/officeDocument/2006/relationships/slideLayout" Target="../slideLayouts/slideLayout5.xml"/><Relationship Id="rId5" Type="http://schemas.openxmlformats.org/officeDocument/2006/relationships/image" Target="../media/image152.png"/><Relationship Id="rId4" Type="http://schemas.openxmlformats.org/officeDocument/2006/relationships/image" Target="../media/image151.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4.jpeg"/><Relationship Id="rId7" Type="http://schemas.openxmlformats.org/officeDocument/2006/relationships/image" Target="../media/image158.png"/><Relationship Id="rId2" Type="http://schemas.openxmlformats.org/officeDocument/2006/relationships/image" Target="../media/image153.jpeg"/><Relationship Id="rId1" Type="http://schemas.openxmlformats.org/officeDocument/2006/relationships/slideLayout" Target="../slideLayouts/slideLayout5.xml"/><Relationship Id="rId6" Type="http://schemas.openxmlformats.org/officeDocument/2006/relationships/image" Target="../media/image157.png"/><Relationship Id="rId5" Type="http://schemas.openxmlformats.org/officeDocument/2006/relationships/image" Target="../media/image156.png"/><Relationship Id="rId10" Type="http://schemas.openxmlformats.org/officeDocument/2006/relationships/image" Target="../media/image161.png"/><Relationship Id="rId4" Type="http://schemas.openxmlformats.org/officeDocument/2006/relationships/image" Target="../media/image155.jpg"/><Relationship Id="rId9" Type="http://schemas.openxmlformats.org/officeDocument/2006/relationships/image" Target="../media/image160.png"/></Relationships>
</file>

<file path=ppt/slides/_rels/slide66.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164.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image" Target="../media/image165.png"/><Relationship Id="rId1" Type="http://schemas.openxmlformats.org/officeDocument/2006/relationships/slideLayout" Target="../slideLayouts/slideLayout5.xml"/><Relationship Id="rId4" Type="http://schemas.openxmlformats.org/officeDocument/2006/relationships/image" Target="../media/image167.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5.xml"/><Relationship Id="rId5" Type="http://schemas.openxmlformats.org/officeDocument/2006/relationships/image" Target="../media/image34.jpg"/><Relationship Id="rId4" Type="http://schemas.openxmlformats.org/officeDocument/2006/relationships/image" Target="../media/image33.jpg"/></Relationships>
</file>

<file path=ppt/slides/_rels/slide70.xml.rels><?xml version="1.0" encoding="UTF-8" standalone="yes"?>
<Relationships xmlns="http://schemas.openxmlformats.org/package/2006/relationships"><Relationship Id="rId2" Type="http://schemas.openxmlformats.org/officeDocument/2006/relationships/hyperlink" Target="http://www.corenovus.org/" TargetMode="Externa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HURjS_wM-QA" TargetMode="External"/><Relationship Id="rId1" Type="http://schemas.openxmlformats.org/officeDocument/2006/relationships/video" Target="https://www.youtube.com/embed/O9cLLNpo2f8" TargetMode="External"/><Relationship Id="rId4" Type="http://schemas.openxmlformats.org/officeDocument/2006/relationships/image" Target="../media/image16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0.png"/><Relationship Id="rId4" Type="http://schemas.openxmlformats.org/officeDocument/2006/relationships/image" Target="../media/image169.jpg"/></Relationships>
</file>

<file path=ppt/slides/_rels/slide75.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image" Target="../media/image171.jpeg"/><Relationship Id="rId1" Type="http://schemas.openxmlformats.org/officeDocument/2006/relationships/slideLayout" Target="../slideLayouts/slideLayout5.xml"/><Relationship Id="rId4" Type="http://schemas.openxmlformats.org/officeDocument/2006/relationships/image" Target="../media/image173.jpeg"/></Relationships>
</file>

<file path=ppt/slides/_rels/slide76.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75.jpg"/><Relationship Id="rId4" Type="http://schemas.openxmlformats.org/officeDocument/2006/relationships/image" Target="../media/image143.jpg"/></Relationships>
</file>

<file path=ppt/slides/_rels/slide77.xml.rels><?xml version="1.0" encoding="UTF-8" standalone="yes"?>
<Relationships xmlns="http://schemas.openxmlformats.org/package/2006/relationships"><Relationship Id="rId3" Type="http://schemas.openxmlformats.org/officeDocument/2006/relationships/image" Target="../media/image177.jpg"/><Relationship Id="rId2" Type="http://schemas.openxmlformats.org/officeDocument/2006/relationships/image" Target="../media/image176.jpg"/><Relationship Id="rId1" Type="http://schemas.openxmlformats.org/officeDocument/2006/relationships/slideLayout" Target="../slideLayouts/slideLayout5.xml"/><Relationship Id="rId4" Type="http://schemas.openxmlformats.org/officeDocument/2006/relationships/image" Target="../media/image178.png"/></Relationships>
</file>

<file path=ppt/slides/_rels/slide78.xml.rels><?xml version="1.0" encoding="UTF-8" standalone="yes"?>
<Relationships xmlns="http://schemas.openxmlformats.org/package/2006/relationships"><Relationship Id="rId8" Type="http://schemas.openxmlformats.org/officeDocument/2006/relationships/image" Target="../media/image182.jpeg"/><Relationship Id="rId3" Type="http://schemas.openxmlformats.org/officeDocument/2006/relationships/notesSlide" Target="../notesSlides/notesSlide7.xml"/><Relationship Id="rId7" Type="http://schemas.openxmlformats.org/officeDocument/2006/relationships/image" Target="../media/image181.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80.jpeg"/><Relationship Id="rId5" Type="http://schemas.openxmlformats.org/officeDocument/2006/relationships/image" Target="../media/image179.jpeg"/><Relationship Id="rId4" Type="http://schemas.openxmlformats.org/officeDocument/2006/relationships/image" Target="../media/image17.jpeg"/></Relationships>
</file>

<file path=ppt/slides/_rels/slide79.xml.rels><?xml version="1.0" encoding="UTF-8" standalone="yes"?>
<Relationships xmlns="http://schemas.openxmlformats.org/package/2006/relationships"><Relationship Id="rId3" Type="http://schemas.openxmlformats.org/officeDocument/2006/relationships/image" Target="../media/image184.jpg"/><Relationship Id="rId2" Type="http://schemas.openxmlformats.org/officeDocument/2006/relationships/image" Target="../media/image183.png"/><Relationship Id="rId1" Type="http://schemas.openxmlformats.org/officeDocument/2006/relationships/slideLayout" Target="../slideLayouts/slideLayout5.xml"/><Relationship Id="rId4" Type="http://schemas.openxmlformats.org/officeDocument/2006/relationships/image" Target="../media/image18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88.jpeg"/><Relationship Id="rId2" Type="http://schemas.openxmlformats.org/officeDocument/2006/relationships/image" Target="../media/image187.jp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92.jp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91.jpeg"/><Relationship Id="rId5" Type="http://schemas.openxmlformats.org/officeDocument/2006/relationships/image" Target="../media/image190.jpeg"/><Relationship Id="rId4" Type="http://schemas.openxmlformats.org/officeDocument/2006/relationships/image" Target="../media/image189.gif"/></Relationships>
</file>

<file path=ppt/slides/_rels/slide83.xml.rels><?xml version="1.0" encoding="UTF-8" standalone="yes"?>
<Relationships xmlns="http://schemas.openxmlformats.org/package/2006/relationships"><Relationship Id="rId2" Type="http://schemas.openxmlformats.org/officeDocument/2006/relationships/image" Target="../media/image193.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4.jpg"/></Relationships>
</file>

<file path=ppt/slides/_rels/slide8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5.jpg"/></Relationships>
</file>

<file path=ppt/slides/_rels/slide87.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97.jpeg"/><Relationship Id="rId4" Type="http://schemas.openxmlformats.org/officeDocument/2006/relationships/image" Target="../media/image11.jpeg"/></Relationships>
</file>

<file path=ppt/slides/_rels/slide89.xml.rels><?xml version="1.0" encoding="UTF-8" standalone="yes"?>
<Relationships xmlns="http://schemas.openxmlformats.org/package/2006/relationships"><Relationship Id="rId8" Type="http://schemas.openxmlformats.org/officeDocument/2006/relationships/image" Target="../media/image204.png"/><Relationship Id="rId3" Type="http://schemas.openxmlformats.org/officeDocument/2006/relationships/image" Target="../media/image199.jpg"/><Relationship Id="rId7" Type="http://schemas.openxmlformats.org/officeDocument/2006/relationships/image" Target="../media/image203.png"/><Relationship Id="rId2" Type="http://schemas.openxmlformats.org/officeDocument/2006/relationships/image" Target="../media/image198.jpg"/><Relationship Id="rId1" Type="http://schemas.openxmlformats.org/officeDocument/2006/relationships/slideLayout" Target="../slideLayouts/slideLayout6.xml"/><Relationship Id="rId6" Type="http://schemas.openxmlformats.org/officeDocument/2006/relationships/image" Target="../media/image202.png"/><Relationship Id="rId5" Type="http://schemas.openxmlformats.org/officeDocument/2006/relationships/image" Target="../media/image201.jpg"/><Relationship Id="rId4" Type="http://schemas.openxmlformats.org/officeDocument/2006/relationships/image" Target="../media/image200.jpg"/><Relationship Id="rId9" Type="http://schemas.openxmlformats.org/officeDocument/2006/relationships/image" Target="../media/image205.png"/></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210.jpeg"/><Relationship Id="rId3" Type="http://schemas.openxmlformats.org/officeDocument/2006/relationships/notesSlide" Target="../notesSlides/notesSlide13.xml"/><Relationship Id="rId7" Type="http://schemas.openxmlformats.org/officeDocument/2006/relationships/image" Target="../media/image5.jpeg"/><Relationship Id="rId12" Type="http://schemas.openxmlformats.org/officeDocument/2006/relationships/image" Target="../media/image209.jpg"/><Relationship Id="rId2" Type="http://schemas.openxmlformats.org/officeDocument/2006/relationships/slideLayout" Target="../slideLayouts/slideLayout14.xml"/><Relationship Id="rId1" Type="http://schemas.openxmlformats.org/officeDocument/2006/relationships/tags" Target="../tags/tag4.xml"/><Relationship Id="rId6" Type="http://schemas.openxmlformats.org/officeDocument/2006/relationships/image" Target="../media/image4.jpeg"/><Relationship Id="rId11" Type="http://schemas.openxmlformats.org/officeDocument/2006/relationships/image" Target="../media/image208.jpeg"/><Relationship Id="rId5" Type="http://schemas.openxmlformats.org/officeDocument/2006/relationships/image" Target="../media/image3.jpeg"/><Relationship Id="rId10" Type="http://schemas.openxmlformats.org/officeDocument/2006/relationships/image" Target="../media/image207.jpg"/><Relationship Id="rId4" Type="http://schemas.openxmlformats.org/officeDocument/2006/relationships/image" Target="../media/image2.jpeg"/><Relationship Id="rId9" Type="http://schemas.openxmlformats.org/officeDocument/2006/relationships/image" Target="../media/image206.jpeg"/><Relationship Id="rId14" Type="http://schemas.openxmlformats.org/officeDocument/2006/relationships/image" Target="../media/image2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096000" y="2133600"/>
            <a:ext cx="2590800" cy="609599"/>
          </a:xfrm>
        </p:spPr>
        <p:txBody>
          <a:bodyPr>
            <a:normAutofit/>
          </a:bodyPr>
          <a:lstStyle/>
          <a:p>
            <a:r>
              <a:rPr lang="en-US" dirty="0" err="1" smtClean="0"/>
              <a:t>www.corenovus.org</a:t>
            </a:r>
            <a:endParaRPr lang="en-US" dirty="0" smtClean="0"/>
          </a:p>
        </p:txBody>
      </p:sp>
      <p:sp>
        <p:nvSpPr>
          <p:cNvPr id="5" name="Title 4"/>
          <p:cNvSpPr>
            <a:spLocks noGrp="1"/>
          </p:cNvSpPr>
          <p:nvPr>
            <p:ph type="title"/>
          </p:nvPr>
        </p:nvSpPr>
        <p:spPr>
          <a:xfrm>
            <a:off x="228600" y="3048000"/>
            <a:ext cx="7239000" cy="1828800"/>
          </a:xfrm>
        </p:spPr>
        <p:txBody>
          <a:bodyPr>
            <a:normAutofit fontScale="90000"/>
          </a:bodyPr>
          <a:lstStyle/>
          <a:p>
            <a:pPr algn="l"/>
            <a:r>
              <a:rPr lang="en-US" sz="2400" b="0" dirty="0">
                <a:solidFill>
                  <a:srgbClr val="7BCF27"/>
                </a:solidFill>
                <a:latin typeface="Calibri" pitchFamily="34" charset="0"/>
              </a:rPr>
              <a:t>introducing</a:t>
            </a:r>
            <a:r>
              <a:rPr lang="en-US" sz="2400" b="0" dirty="0">
                <a:solidFill>
                  <a:srgbClr val="262626"/>
                </a:solidFill>
              </a:rPr>
              <a:t/>
            </a:r>
            <a:br>
              <a:rPr lang="en-US" sz="2400" b="0" dirty="0">
                <a:solidFill>
                  <a:srgbClr val="262626"/>
                </a:solidFill>
              </a:rPr>
            </a:br>
            <a:r>
              <a:rPr lang="en-US" sz="5600" b="0" dirty="0" smtClean="0">
                <a:solidFill>
                  <a:prstClr val="white"/>
                </a:solidFill>
              </a:rPr>
              <a:t> </a:t>
            </a:r>
            <a:r>
              <a:rPr lang="en-US" sz="4400" b="0" dirty="0" smtClean="0">
                <a:solidFill>
                  <a:prstClr val="white"/>
                </a:solidFill>
              </a:rPr>
              <a:t>A NATION BUILDING PLAN</a:t>
            </a:r>
            <a:endParaRPr lang="en-US" sz="4400" b="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799" y="76200"/>
            <a:ext cx="2271147" cy="2743200"/>
          </a:xfrm>
          <a:prstGeom prst="rect">
            <a:avLst/>
          </a:prstGeom>
        </p:spPr>
      </p:pic>
      <p:sp>
        <p:nvSpPr>
          <p:cNvPr id="4" name="TextBox 3"/>
          <p:cNvSpPr txBox="1"/>
          <p:nvPr/>
        </p:nvSpPr>
        <p:spPr>
          <a:xfrm>
            <a:off x="3505200" y="4648200"/>
            <a:ext cx="4038600" cy="369332"/>
          </a:xfrm>
          <a:prstGeom prst="rect">
            <a:avLst/>
          </a:prstGeom>
          <a:noFill/>
        </p:spPr>
        <p:txBody>
          <a:bodyPr wrap="square" rtlCol="0">
            <a:spAutoFit/>
          </a:bodyPr>
          <a:lstStyle/>
          <a:p>
            <a:r>
              <a:rPr lang="en-US" dirty="0" smtClean="0">
                <a:solidFill>
                  <a:schemeClr val="accent6">
                    <a:lumMod val="75000"/>
                  </a:schemeClr>
                </a:solidFill>
                <a:latin typeface="Arial" panose="020B0604020202020204" pitchFamily="34" charset="0"/>
                <a:cs typeface="Arial" panose="020B0604020202020204" pitchFamily="34" charset="0"/>
              </a:rPr>
              <a:t>Deprogramming of the Negro Series</a:t>
            </a:r>
            <a:endParaRPr lang="en-US" dirty="0">
              <a:solidFill>
                <a:schemeClr val="accent6">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5257800" y="762000"/>
            <a:ext cx="2971800" cy="1200329"/>
          </a:xfrm>
          <a:prstGeom prst="rect">
            <a:avLst/>
          </a:prstGeom>
          <a:noFill/>
        </p:spPr>
        <p:txBody>
          <a:bodyPr wrap="square" rtlCol="0">
            <a:spAutoFit/>
          </a:bodyPr>
          <a:lstStyle/>
          <a:p>
            <a:r>
              <a:rPr lang="en-US" sz="7200" dirty="0" smtClean="0">
                <a:latin typeface="Arial" panose="020B0604020202020204" pitchFamily="34" charset="0"/>
                <a:cs typeface="Arial" panose="020B0604020202020204" pitchFamily="34" charset="0"/>
              </a:rPr>
              <a:t>Part I</a:t>
            </a:r>
            <a:endParaRPr lang="en-US" sz="7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62200" y="304800"/>
            <a:ext cx="4267200"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62200" y="3546117"/>
            <a:ext cx="4267200" cy="187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153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76200"/>
            <a:ext cx="7564820" cy="685800"/>
          </a:xfrm>
        </p:spPr>
        <p:txBody>
          <a:bodyPr>
            <a:normAutofit fontScale="90000"/>
          </a:bodyPr>
          <a:lstStyle/>
          <a:p>
            <a:pPr algn="ctr"/>
            <a:r>
              <a:rPr lang="en-US" sz="2200" b="1" dirty="0" smtClean="0">
                <a:latin typeface="Arial" panose="020B0604020202020204" pitchFamily="34" charset="0"/>
                <a:cs typeface="Arial" panose="020B0604020202020204" pitchFamily="34" charset="0"/>
              </a:rPr>
              <a:t/>
            </a:r>
            <a:br>
              <a:rPr lang="en-US" sz="22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On </a:t>
            </a:r>
            <a:r>
              <a:rPr lang="en-US" sz="4000" b="1" dirty="0">
                <a:latin typeface="Arial" panose="020B0604020202020204" pitchFamily="34" charset="0"/>
                <a:cs typeface="Arial" panose="020B0604020202020204" pitchFamily="34" charset="0"/>
              </a:rPr>
              <a:t>the Death of U.S. Capitalism</a:t>
            </a:r>
            <a:r>
              <a:rPr lang="en-US" sz="4000" dirty="0"/>
              <a:t> </a:t>
            </a:r>
            <a:r>
              <a:rPr lang="en-US" sz="4000" dirty="0" smtClean="0"/>
              <a:t/>
            </a:r>
            <a:br>
              <a:rPr lang="en-US" sz="4000" dirty="0" smtClean="0"/>
            </a:br>
            <a:r>
              <a:rPr lang="en-US" sz="1300" dirty="0" smtClean="0">
                <a:latin typeface="Arial" panose="020B0604020202020204" pitchFamily="34" charset="0"/>
                <a:cs typeface="Arial" panose="020B0604020202020204" pitchFamily="34" charset="0"/>
              </a:rPr>
              <a:t>By </a:t>
            </a:r>
            <a:r>
              <a:rPr lang="en-US" sz="1300" dirty="0">
                <a:latin typeface="Arial" panose="020B0604020202020204" pitchFamily="34" charset="0"/>
                <a:cs typeface="Arial" panose="020B0604020202020204" pitchFamily="34" charset="0"/>
              </a:rPr>
              <a:t>James Stewart (</a:t>
            </a:r>
            <a:r>
              <a:rPr lang="en-US" sz="1300" dirty="0" err="1">
                <a:latin typeface="Arial" panose="020B0604020202020204" pitchFamily="34" charset="0"/>
                <a:cs typeface="Arial" panose="020B0604020202020204" pitchFamily="34" charset="0"/>
              </a:rPr>
              <a:t>LaVida</a:t>
            </a:r>
            <a:r>
              <a:rPr lang="en-US" sz="1300" dirty="0">
                <a:latin typeface="Arial" panose="020B0604020202020204" pitchFamily="34" charset="0"/>
                <a:cs typeface="Arial" panose="020B0604020202020204" pitchFamily="34" charset="0"/>
              </a:rPr>
              <a:t> News </a:t>
            </a:r>
            <a:r>
              <a:rPr lang="en-US" sz="1300" dirty="0" smtClean="0">
                <a:latin typeface="Arial" panose="020B0604020202020204" pitchFamily="34" charset="0"/>
                <a:cs typeface="Arial" panose="020B0604020202020204" pitchFamily="34" charset="0"/>
              </a:rPr>
              <a:t>Staff 1995)</a:t>
            </a:r>
            <a:r>
              <a:rPr lang="en-US" dirty="0"/>
              <a:t/>
            </a:r>
            <a:br>
              <a:rPr lang="en-US" dirty="0"/>
            </a:br>
            <a:endParaRPr lang="en-US" dirty="0"/>
          </a:p>
        </p:txBody>
      </p:sp>
      <p:sp>
        <p:nvSpPr>
          <p:cNvPr id="3" name="Content Placeholder 2"/>
          <p:cNvSpPr>
            <a:spLocks noGrp="1"/>
          </p:cNvSpPr>
          <p:nvPr>
            <p:ph idx="1"/>
          </p:nvPr>
        </p:nvSpPr>
        <p:spPr>
          <a:xfrm>
            <a:off x="457200" y="990600"/>
            <a:ext cx="8229600" cy="5135563"/>
          </a:xfrm>
        </p:spPr>
        <p:txBody>
          <a:bodyPr/>
          <a:lstStyle/>
          <a:p>
            <a:pPr algn="just"/>
            <a:r>
              <a:rPr lang="en-US" sz="1200" dirty="0" smtClean="0">
                <a:latin typeface="Arial" panose="020B0604020202020204" pitchFamily="34" charset="0"/>
                <a:cs typeface="Arial" panose="020B0604020202020204" pitchFamily="34" charset="0"/>
              </a:rPr>
              <a:t>The ugly truth to current economic times is that the rich are getting very much richer and the middle class is falling deeper and deeper into debt as the middle class attempts to maintain their standard of living. Elected officials no longer ask their voters what their opinions are concerning pending legislation. Instead elected officials vote according to whatever lobby provides them with the greatest contribution and the two most powerful lobbies at both the state and federal level are the insurance and energy industries…</a:t>
            </a:r>
          </a:p>
          <a:p>
            <a:pPr algn="just"/>
            <a:endParaRPr lang="en-US" sz="1200" dirty="0">
              <a:latin typeface="Arial" panose="020B0604020202020204" pitchFamily="34" charset="0"/>
              <a:cs typeface="Arial" panose="020B0604020202020204" pitchFamily="34" charset="0"/>
            </a:endParaRPr>
          </a:p>
          <a:p>
            <a:pPr algn="just"/>
            <a:r>
              <a:rPr lang="en-US" sz="1200" dirty="0" smtClean="0">
                <a:latin typeface="Arial" panose="020B0604020202020204" pitchFamily="34" charset="0"/>
                <a:cs typeface="Arial" panose="020B0604020202020204" pitchFamily="34" charset="0"/>
              </a:rPr>
              <a:t>As global companies such as Walmart, American Airlines, General  Motors, Exxon Mobil and AOL-Time Warner continue to demand concessions from their workers through the threat of layoffs and union busting the American worker is becoming less and less important in the decision making process of industrial industries. </a:t>
            </a:r>
          </a:p>
          <a:p>
            <a:pPr algn="just"/>
            <a:endParaRPr lang="en-US" sz="1200" dirty="0">
              <a:latin typeface="Arial" panose="020B0604020202020204" pitchFamily="34" charset="0"/>
              <a:cs typeface="Arial" panose="020B0604020202020204" pitchFamily="34" charset="0"/>
            </a:endParaRPr>
          </a:p>
          <a:p>
            <a:pPr algn="just"/>
            <a:r>
              <a:rPr lang="en-US" sz="1200" dirty="0" smtClean="0">
                <a:latin typeface="Arial" panose="020B0604020202020204" pitchFamily="34" charset="0"/>
                <a:cs typeface="Arial" panose="020B0604020202020204" pitchFamily="34" charset="0"/>
              </a:rPr>
              <a:t>The average CEO now makes 100 to 1000 times as much as an employee. Every decision that is made concerning the health of the industry is made with the CEO’s best interest in mind.</a:t>
            </a:r>
          </a:p>
          <a:p>
            <a:pPr marL="0" indent="0" algn="just">
              <a:buNone/>
            </a:pPr>
            <a:endParaRPr lang="en-US" sz="1200" dirty="0" smtClean="0">
              <a:latin typeface="Arial" panose="020B0604020202020204" pitchFamily="34" charset="0"/>
              <a:cs typeface="Arial" panose="020B0604020202020204" pitchFamily="34" charset="0"/>
            </a:endParaRPr>
          </a:p>
          <a:p>
            <a:pPr algn="just"/>
            <a:r>
              <a:rPr lang="en-US" sz="1200" dirty="0" smtClean="0">
                <a:latin typeface="Arial" panose="020B0604020202020204" pitchFamily="34" charset="0"/>
                <a:cs typeface="Arial" panose="020B0604020202020204" pitchFamily="34" charset="0"/>
              </a:rPr>
              <a:t>Gated communities were once considered un-American and completely over the top. Today, they are just another sign of class and economic division.</a:t>
            </a:r>
          </a:p>
          <a:p>
            <a:pPr marL="0" indent="0" algn="just">
              <a:buNone/>
            </a:pPr>
            <a:endParaRPr lang="en-US" sz="1200" dirty="0" smtClean="0">
              <a:latin typeface="Arial" panose="020B0604020202020204" pitchFamily="34" charset="0"/>
              <a:cs typeface="Arial" panose="020B0604020202020204" pitchFamily="34" charset="0"/>
            </a:endParaRPr>
          </a:p>
          <a:p>
            <a:pPr algn="just"/>
            <a:r>
              <a:rPr lang="en-US" sz="1200" dirty="0" smtClean="0">
                <a:latin typeface="Arial" panose="020B0604020202020204" pitchFamily="34" charset="0"/>
                <a:cs typeface="Arial" panose="020B0604020202020204" pitchFamily="34" charset="0"/>
              </a:rPr>
              <a:t>Increasingly un-checked capitalism is proving not to be the ally of the working class.</a:t>
            </a:r>
          </a:p>
          <a:p>
            <a:pPr marL="0" indent="0" algn="just">
              <a:buNone/>
            </a:pPr>
            <a:r>
              <a:rPr lang="en-US" sz="1200" dirty="0" smtClean="0">
                <a:latin typeface="Arial" panose="020B0604020202020204" pitchFamily="34" charset="0"/>
                <a:cs typeface="Arial" panose="020B0604020202020204" pitchFamily="34" charset="0"/>
              </a:rPr>
              <a:t> </a:t>
            </a:r>
          </a:p>
          <a:p>
            <a:pPr algn="just"/>
            <a:r>
              <a:rPr lang="en-US" sz="1200" dirty="0" smtClean="0">
                <a:latin typeface="Arial" panose="020B0604020202020204" pitchFamily="34" charset="0"/>
                <a:cs typeface="Arial" panose="020B0604020202020204" pitchFamily="34" charset="0"/>
              </a:rPr>
              <a:t>Either the US will become an aristocracy or it will become a socialist state. </a:t>
            </a:r>
          </a:p>
          <a:p>
            <a:pPr marL="0" indent="0" algn="just">
              <a:buNone/>
            </a:pPr>
            <a:endParaRPr lang="en-US" sz="1200" dirty="0" smtClean="0">
              <a:latin typeface="Arial" panose="020B0604020202020204" pitchFamily="34" charset="0"/>
              <a:cs typeface="Arial" panose="020B0604020202020204" pitchFamily="34" charset="0"/>
            </a:endParaRPr>
          </a:p>
          <a:p>
            <a:pPr algn="just"/>
            <a:r>
              <a:rPr lang="en-US" sz="1200" dirty="0" smtClean="0">
                <a:latin typeface="Arial" panose="020B0604020202020204" pitchFamily="34" charset="0"/>
                <a:cs typeface="Arial" panose="020B0604020202020204" pitchFamily="34" charset="0"/>
              </a:rPr>
              <a:t>(It is predicted), The great American experiment in Capitalism will give way to an absolute aristocracy by the year 2075.</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69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Cognitive Dissonance</a:t>
            </a:r>
            <a:endParaRPr lang="en-US" dirty="0"/>
          </a:p>
        </p:txBody>
      </p:sp>
      <p:sp>
        <p:nvSpPr>
          <p:cNvPr id="4" name="Content Placeholder 3"/>
          <p:cNvSpPr>
            <a:spLocks noGrp="1"/>
          </p:cNvSpPr>
          <p:nvPr>
            <p:ph sz="half" idx="2"/>
          </p:nvPr>
        </p:nvSpPr>
        <p:spPr/>
        <p:txBody>
          <a:bodyPr/>
          <a:lstStyle/>
          <a:p>
            <a:r>
              <a:rPr lang="en-US" smtClean="0"/>
              <a:t>Backfire Effect</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500" y="2286000"/>
            <a:ext cx="3207099" cy="212644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362200"/>
            <a:ext cx="3657600" cy="219456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30864" y="4648200"/>
            <a:ext cx="5029200" cy="2112665"/>
          </a:xfrm>
          <a:prstGeom prst="rect">
            <a:avLst/>
          </a:prstGeom>
        </p:spPr>
      </p:pic>
    </p:spTree>
    <p:extLst>
      <p:ext uri="{BB962C8B-B14F-4D97-AF65-F5344CB8AC3E}">
        <p14:creationId xmlns:p14="http://schemas.microsoft.com/office/powerpoint/2010/main" val="1396828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Revolution, the Struggle….what is it? </a:t>
            </a:r>
            <a:endParaRPr lang="en-US"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217305" y="1676400"/>
            <a:ext cx="4267816" cy="5029200"/>
          </a:xfrm>
        </p:spPr>
      </p:pic>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648200" y="1956942"/>
            <a:ext cx="4038600" cy="4672457"/>
          </a:xfrm>
        </p:spPr>
      </p:pic>
    </p:spTree>
    <p:extLst>
      <p:ext uri="{BB962C8B-B14F-4D97-AF65-F5344CB8AC3E}">
        <p14:creationId xmlns:p14="http://schemas.microsoft.com/office/powerpoint/2010/main" val="2928197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542585" y="1295400"/>
            <a:ext cx="2772455" cy="155257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69126" y="2743200"/>
            <a:ext cx="2619375" cy="1743075"/>
          </a:xfrm>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590999" y="3204673"/>
            <a:ext cx="2413416"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457200" y="5274528"/>
            <a:ext cx="2681014"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6324600" y="1143000"/>
            <a:ext cx="2163616" cy="146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096000" y="4876800"/>
            <a:ext cx="2765629" cy="184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cstate="email">
            <a:extLst>
              <a:ext uri="{28A0092B-C50C-407E-A947-70E740481C1C}">
                <a14:useLocalDpi xmlns:a14="http://schemas.microsoft.com/office/drawing/2010/main" val="0"/>
              </a:ext>
            </a:extLst>
          </a:blip>
          <a:stretch>
            <a:fillRect/>
          </a:stretch>
        </p:blipFill>
        <p:spPr bwMode="auto">
          <a:xfrm>
            <a:off x="3925290" y="1371600"/>
            <a:ext cx="1750619"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9" cstate="email">
            <a:extLst>
              <a:ext uri="{28A0092B-C50C-407E-A947-70E740481C1C}">
                <a14:useLocalDpi xmlns:a14="http://schemas.microsoft.com/office/drawing/2010/main" val="0"/>
              </a:ext>
            </a:extLst>
          </a:blip>
          <a:stretch>
            <a:fillRect/>
          </a:stretch>
        </p:blipFill>
        <p:spPr bwMode="auto">
          <a:xfrm>
            <a:off x="3429000" y="5141362"/>
            <a:ext cx="1869264"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9358" y="3157990"/>
            <a:ext cx="282892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584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81200" y="2819400"/>
            <a:ext cx="5015840" cy="2362200"/>
          </a:xfrm>
        </p:spPr>
      </p:pic>
    </p:spTree>
    <p:extLst>
      <p:ext uri="{BB962C8B-B14F-4D97-AF65-F5344CB8AC3E}">
        <p14:creationId xmlns:p14="http://schemas.microsoft.com/office/powerpoint/2010/main" val="3787139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that said…..???</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219199"/>
            <a:ext cx="4724400" cy="314387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05400" y="4343400"/>
            <a:ext cx="3886200" cy="2413535"/>
          </a:xfrm>
        </p:spPr>
      </p:pic>
    </p:spTree>
    <p:extLst>
      <p:ext uri="{BB962C8B-B14F-4D97-AF65-F5344CB8AC3E}">
        <p14:creationId xmlns:p14="http://schemas.microsoft.com/office/powerpoint/2010/main" val="3160656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
            <a:ext cx="7220414" cy="838200"/>
          </a:xfrm>
        </p:spPr>
        <p:txBody>
          <a:bodyPr>
            <a:normAutofit fontScale="90000"/>
          </a:bodyPr>
          <a:lstStyle/>
          <a:p>
            <a:r>
              <a:rPr lang="en-US" dirty="0" smtClean="0"/>
              <a:t>Conscious Community  (Reality vs. Alternative Reality)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4337" y="1600200"/>
            <a:ext cx="3962400" cy="3962400"/>
          </a:xfrm>
        </p:spPr>
      </p:pic>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495800" y="1591671"/>
            <a:ext cx="4191000" cy="3996070"/>
          </a:xfrm>
        </p:spPr>
      </p:pic>
      <p:sp>
        <p:nvSpPr>
          <p:cNvPr id="3" name="TextBox 2"/>
          <p:cNvSpPr txBox="1"/>
          <p:nvPr/>
        </p:nvSpPr>
        <p:spPr>
          <a:xfrm>
            <a:off x="762000" y="5774323"/>
            <a:ext cx="35052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Yes, definitely</a:t>
            </a:r>
            <a:endParaRPr lang="en-US" sz="4000" dirty="0">
              <a:latin typeface="Arial" panose="020B0604020202020204" pitchFamily="34" charset="0"/>
              <a:cs typeface="Arial" panose="020B0604020202020204" pitchFamily="34" charset="0"/>
            </a:endParaRPr>
          </a:p>
        </p:txBody>
      </p:sp>
      <p:sp>
        <p:nvSpPr>
          <p:cNvPr id="4" name="TextBox 3"/>
          <p:cNvSpPr txBox="1"/>
          <p:nvPr/>
        </p:nvSpPr>
        <p:spPr>
          <a:xfrm>
            <a:off x="4419600" y="5774323"/>
            <a:ext cx="4572000" cy="707886"/>
          </a:xfrm>
          <a:prstGeom prst="rect">
            <a:avLst/>
          </a:prstGeom>
          <a:noFill/>
        </p:spPr>
        <p:txBody>
          <a:bodyPr wrap="square" rtlCol="0">
            <a:spAutoFit/>
          </a:bodyPr>
          <a:lstStyle/>
          <a:p>
            <a:r>
              <a:rPr lang="en-US" sz="4000" dirty="0" smtClean="0"/>
              <a:t>Without a doubt, No</a:t>
            </a:r>
            <a:endParaRPr lang="en-US" sz="4000" dirty="0"/>
          </a:p>
        </p:txBody>
      </p:sp>
    </p:spTree>
    <p:extLst>
      <p:ext uri="{BB962C8B-B14F-4D97-AF65-F5344CB8AC3E}">
        <p14:creationId xmlns:p14="http://schemas.microsoft.com/office/powerpoint/2010/main" val="2765848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057400"/>
            <a:ext cx="4170969" cy="3124200"/>
          </a:xfrm>
        </p:spPr>
      </p:pic>
    </p:spTree>
    <p:extLst>
      <p:ext uri="{BB962C8B-B14F-4D97-AF65-F5344CB8AC3E}">
        <p14:creationId xmlns:p14="http://schemas.microsoft.com/office/powerpoint/2010/main" val="453726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7800" y="1295400"/>
            <a:ext cx="5878286" cy="22860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71600" y="4419600"/>
            <a:ext cx="5907392" cy="2339725"/>
          </a:xfrm>
        </p:spPr>
      </p:pic>
      <p:sp>
        <p:nvSpPr>
          <p:cNvPr id="2" name="TextBox 1"/>
          <p:cNvSpPr txBox="1"/>
          <p:nvPr/>
        </p:nvSpPr>
        <p:spPr>
          <a:xfrm>
            <a:off x="2590800" y="3733800"/>
            <a:ext cx="3276600"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The Matrix</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8758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4876800"/>
            <a:ext cx="8839200" cy="1295400"/>
          </a:xfrm>
        </p:spPr>
        <p:txBody>
          <a:bodyPr>
            <a:noAutofit/>
          </a:bodyPr>
          <a:lstStyle/>
          <a:p>
            <a:pPr algn="l"/>
            <a:endParaRPr lang="en-US" sz="2000" b="1" dirty="0" smtClean="0">
              <a:latin typeface="Arial" panose="020B0604020202020204" pitchFamily="34" charset="0"/>
              <a:cs typeface="Arial" panose="020B0604020202020204" pitchFamily="34" charset="0"/>
            </a:endParaRPr>
          </a:p>
          <a:p>
            <a:pPr algn="l"/>
            <a:endParaRPr lang="en-US" sz="2000" b="1" dirty="0">
              <a:latin typeface="Arial" panose="020B0604020202020204" pitchFamily="34" charset="0"/>
              <a:cs typeface="Arial" panose="020B0604020202020204" pitchFamily="34" charset="0"/>
            </a:endParaRPr>
          </a:p>
          <a:p>
            <a:pPr algn="l"/>
            <a:r>
              <a:rPr lang="en-US" b="1" dirty="0" smtClean="0">
                <a:latin typeface="Arial" panose="020B0604020202020204" pitchFamily="34" charset="0"/>
                <a:cs typeface="Arial" panose="020B0604020202020204" pitchFamily="34" charset="0"/>
              </a:rPr>
              <a:t>The Conscious Community wants a nation of their own and to go do for self?</a:t>
            </a:r>
          </a:p>
          <a:p>
            <a:pPr algn="ctr"/>
            <a:r>
              <a:rPr lang="en-US" sz="2800" b="1" dirty="0">
                <a:solidFill>
                  <a:schemeClr val="tx1"/>
                </a:solidFill>
                <a:latin typeface="Arial" panose="020B0604020202020204" pitchFamily="34" charset="0"/>
                <a:cs typeface="Arial" panose="020B0604020202020204" pitchFamily="34" charset="0"/>
              </a:rPr>
              <a:t>Why? Who?  </a:t>
            </a:r>
            <a:r>
              <a:rPr lang="en-US" sz="2800" b="1" dirty="0" smtClean="0">
                <a:solidFill>
                  <a:schemeClr val="tx1"/>
                </a:solidFill>
                <a:latin typeface="Arial" panose="020B0604020202020204" pitchFamily="34" charset="0"/>
                <a:cs typeface="Arial" panose="020B0604020202020204" pitchFamily="34" charset="0"/>
              </a:rPr>
              <a:t>What? When? Where</a:t>
            </a:r>
            <a:r>
              <a:rPr lang="en-US" sz="2800" b="1" dirty="0">
                <a:solidFill>
                  <a:schemeClr val="tx1"/>
                </a:solidFill>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and How? </a:t>
            </a:r>
            <a:endParaRPr lang="en-US" sz="2800" b="1"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219200"/>
            <a:ext cx="4951791" cy="3505200"/>
          </a:xfrm>
          <a:prstGeom prst="rect">
            <a:avLst/>
          </a:prstGeom>
        </p:spPr>
      </p:pic>
      <p:sp>
        <p:nvSpPr>
          <p:cNvPr id="2" name="TextBox 1"/>
          <p:cNvSpPr txBox="1"/>
          <p:nvPr/>
        </p:nvSpPr>
        <p:spPr>
          <a:xfrm>
            <a:off x="228600" y="1143000"/>
            <a:ext cx="3352800" cy="646331"/>
          </a:xfrm>
          <a:prstGeom prst="rect">
            <a:avLst/>
          </a:prstGeom>
          <a:noFill/>
        </p:spPr>
        <p:txBody>
          <a:bodyPr wrap="square" rtlCol="0">
            <a:spAutoFit/>
          </a:bodyPr>
          <a:lstStyle/>
          <a:p>
            <a:pPr algn="ctr"/>
            <a:r>
              <a:rPr lang="en-US" dirty="0" smtClean="0"/>
              <a:t>Icebreaker: What do we need?</a:t>
            </a:r>
          </a:p>
          <a:p>
            <a:pPr algn="ctr"/>
            <a:r>
              <a:rPr lang="en-US" dirty="0" smtClean="0"/>
              <a:t>Draw a circle of life and fill it.</a:t>
            </a:r>
            <a:endParaRPr lang="en-US" dirty="0"/>
          </a:p>
        </p:txBody>
      </p:sp>
    </p:spTree>
    <p:extLst>
      <p:ext uri="{BB962C8B-B14F-4D97-AF65-F5344CB8AC3E}">
        <p14:creationId xmlns:p14="http://schemas.microsoft.com/office/powerpoint/2010/main" val="3822252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00" y="2077200"/>
            <a:ext cx="7410000" cy="1143000"/>
          </a:xfrm>
        </p:spPr>
        <p:txBody>
          <a:bodyPr>
            <a:normAutofit fontScale="90000"/>
          </a:bodyPr>
          <a:lstStyle/>
          <a:p>
            <a:r>
              <a:rPr lang="en-US" dirty="0" smtClean="0"/>
              <a:t>The Deprogramming of the Negro</a:t>
            </a:r>
            <a:endParaRPr lang="en-US" dirty="0"/>
          </a:p>
        </p:txBody>
      </p:sp>
    </p:spTree>
    <p:extLst>
      <p:ext uri="{BB962C8B-B14F-4D97-AF65-F5344CB8AC3E}">
        <p14:creationId xmlns:p14="http://schemas.microsoft.com/office/powerpoint/2010/main" val="163349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1" y="381000"/>
            <a:ext cx="8991600" cy="4572000"/>
          </a:xfrm>
        </p:spPr>
        <p:txBody>
          <a:bodyPr>
            <a:noAutofit/>
          </a:bodyPr>
          <a:lstStyle/>
          <a:p>
            <a:pPr algn="ctr"/>
            <a:r>
              <a:rPr lang="en-US" sz="4000" dirty="0" smtClean="0">
                <a:latin typeface="Arial" panose="020B0604020202020204" pitchFamily="34" charset="0"/>
                <a:cs typeface="Arial" panose="020B0604020202020204" pitchFamily="34" charset="0"/>
              </a:rPr>
              <a:t>The N-variable</a:t>
            </a:r>
            <a:r>
              <a:rPr lang="en-US" sz="7200" dirty="0" smtClean="0">
                <a:latin typeface="Arial" panose="020B0604020202020204" pitchFamily="34" charset="0"/>
                <a:cs typeface="Arial" panose="020B0604020202020204" pitchFamily="34" charset="0"/>
              </a:rPr>
              <a:t/>
            </a:r>
            <a:br>
              <a:rPr lang="en-US" sz="7200" dirty="0" smtClean="0">
                <a:latin typeface="Arial" panose="020B0604020202020204" pitchFamily="34" charset="0"/>
                <a:cs typeface="Arial" panose="020B0604020202020204" pitchFamily="34" charset="0"/>
              </a:rPr>
            </a:br>
            <a:r>
              <a:rPr lang="en-US" sz="7200" dirty="0" smtClean="0">
                <a:latin typeface="Arial" panose="020B0604020202020204" pitchFamily="34" charset="0"/>
                <a:cs typeface="Arial" panose="020B0604020202020204" pitchFamily="34" charset="0"/>
              </a:rPr>
              <a:t>Place holder for Original PowerPoint</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3" name="Rectangle 2"/>
          <p:cNvSpPr/>
          <p:nvPr/>
        </p:nvSpPr>
        <p:spPr>
          <a:xfrm>
            <a:off x="1409700" y="3581400"/>
            <a:ext cx="60198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14600" y="3771037"/>
            <a:ext cx="4191000" cy="1754326"/>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Presentations are provided here at Bean Soup Science Online for free. For details to the entire PowerPoint, workshop prices, scheduling dates and times, please send inquiries to: corenovus@gmail.com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381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49014" cy="838200"/>
          </a:xfrm>
        </p:spPr>
        <p:txBody>
          <a:bodyPr>
            <a:normAutofit fontScale="90000"/>
          </a:bodyPr>
          <a:lstStyle/>
          <a:p>
            <a:pPr algn="ctr"/>
            <a:r>
              <a:rPr lang="en-US" sz="2000" dirty="0" smtClean="0">
                <a:latin typeface="Arial" panose="020B0604020202020204" pitchFamily="34" charset="0"/>
                <a:cs typeface="Arial" panose="020B0604020202020204" pitchFamily="34" charset="0"/>
              </a:rPr>
              <a:t>Both are black and loved by the Creator. Both serve a purpose. Who is made for the future? Who is made to exist in this world AND the next? One? Both? Neither? </a:t>
            </a:r>
            <a:endParaRPr lang="en-US" sz="20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1676400" y="1219200"/>
            <a:ext cx="2602029" cy="5616794"/>
          </a:xfrm>
        </p:spPr>
      </p:pic>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876800" y="1219200"/>
            <a:ext cx="2362200" cy="5417240"/>
          </a:xfrm>
        </p:spPr>
      </p:pic>
    </p:spTree>
    <p:extLst>
      <p:ext uri="{BB962C8B-B14F-4D97-AF65-F5344CB8AC3E}">
        <p14:creationId xmlns:p14="http://schemas.microsoft.com/office/powerpoint/2010/main" val="3122894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477000" cy="1143000"/>
          </a:xfrm>
        </p:spPr>
        <p:txBody>
          <a:bodyPr/>
          <a:lstStyle/>
          <a:p>
            <a:r>
              <a:rPr lang="en-US" dirty="0" smtClean="0"/>
              <a:t>Dehumanization of </a:t>
            </a:r>
            <a:r>
              <a:rPr lang="en-US" sz="4000" dirty="0" smtClean="0">
                <a:latin typeface="Arial" panose="020B0604020202020204" pitchFamily="34" charset="0"/>
                <a:cs typeface="Arial" panose="020B0604020202020204" pitchFamily="34" charset="0"/>
              </a:rPr>
              <a:t>victims</a:t>
            </a:r>
            <a:endParaRPr lang="en-US" sz="4000" dirty="0">
              <a:latin typeface="Arial" panose="020B0604020202020204" pitchFamily="34" charset="0"/>
              <a:cs typeface="Arial" panose="020B0604020202020204" pitchFamily="34" charset="0"/>
            </a:endParaRPr>
          </a:p>
        </p:txBody>
      </p:sp>
      <p:sp>
        <p:nvSpPr>
          <p:cNvPr id="3" name="TextBox 2"/>
          <p:cNvSpPr txBox="1"/>
          <p:nvPr/>
        </p:nvSpPr>
        <p:spPr>
          <a:xfrm>
            <a:off x="1058426" y="1447800"/>
            <a:ext cx="7467600" cy="1938992"/>
          </a:xfrm>
          <a:prstGeom prst="rect">
            <a:avLst/>
          </a:prstGeom>
          <a:noFill/>
        </p:spPr>
        <p:txBody>
          <a:bodyPr wrap="square" rtlCol="0">
            <a:spAutoFit/>
          </a:bodyPr>
          <a:lstStyle/>
          <a:p>
            <a:pPr algn="ctr"/>
            <a:r>
              <a:rPr lang="en-US" sz="6000" dirty="0" smtClean="0">
                <a:latin typeface="Arial" panose="020B0604020202020204" pitchFamily="34" charset="0"/>
                <a:cs typeface="Arial" panose="020B0604020202020204" pitchFamily="34" charset="0"/>
              </a:rPr>
              <a:t>Place holder for Original PowerPoint</a:t>
            </a:r>
            <a:endParaRPr lang="en-US" sz="6000" dirty="0">
              <a:latin typeface="Arial" panose="020B0604020202020204" pitchFamily="34" charset="0"/>
              <a:cs typeface="Arial" panose="020B0604020202020204" pitchFamily="34" charset="0"/>
            </a:endParaRPr>
          </a:p>
        </p:txBody>
      </p:sp>
      <p:sp>
        <p:nvSpPr>
          <p:cNvPr id="4" name="Rectangle 3"/>
          <p:cNvSpPr/>
          <p:nvPr/>
        </p:nvSpPr>
        <p:spPr>
          <a:xfrm>
            <a:off x="1515626" y="3386792"/>
            <a:ext cx="6553200" cy="2537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38400" y="3532003"/>
            <a:ext cx="5181600" cy="2246769"/>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For details to the entire PowerPoint, workshop, prices, dates and times, please send all inquiries to: corenovus@gmail.com</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2488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609600"/>
            <a:ext cx="1905000" cy="5181600"/>
          </a:xfrm>
        </p:spPr>
        <p:txBody>
          <a:bodyPr>
            <a:normAutofit fontScale="90000"/>
          </a:bodyPr>
          <a:lstStyle/>
          <a:p>
            <a:pPr algn="ct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Business</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Entertainment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War</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Neighborhood</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Schools</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Government</a:t>
            </a:r>
            <a:br>
              <a:rPr lang="en-US" sz="2000" dirty="0" smtClean="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Work place</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Dating</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Career</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Religion</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Environment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HealthCare</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Marriage</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Family</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Prisons</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Police</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Weddings</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Food</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Future</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Past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321" y="380999"/>
            <a:ext cx="3194479" cy="23622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428999"/>
            <a:ext cx="2095500" cy="2181225"/>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3297588"/>
            <a:ext cx="3276600" cy="218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 y="457199"/>
            <a:ext cx="319454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57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Requirement for a Nation</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8600" y="2590800"/>
            <a:ext cx="4826668" cy="2209800"/>
          </a:xfrm>
        </p:spPr>
      </p:pic>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29000" y="914400"/>
            <a:ext cx="5322093" cy="2128837"/>
          </a:xfr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24200" y="4813391"/>
            <a:ext cx="4822825" cy="20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509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 y="702796"/>
            <a:ext cx="3545667" cy="2209800"/>
          </a:xfrm>
          <a:prstGeom prst="rect">
            <a:avLst/>
          </a:prstGeom>
        </p:spPr>
      </p:pic>
      <p:sp>
        <p:nvSpPr>
          <p:cNvPr id="4" name="TextBox 3"/>
          <p:cNvSpPr txBox="1"/>
          <p:nvPr/>
        </p:nvSpPr>
        <p:spPr>
          <a:xfrm>
            <a:off x="3548179" y="457200"/>
            <a:ext cx="2819400" cy="1938992"/>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Military?</a:t>
            </a:r>
          </a:p>
          <a:p>
            <a:r>
              <a:rPr lang="en-US" sz="4000" dirty="0" smtClean="0">
                <a:latin typeface="Arial" panose="020B0604020202020204" pitchFamily="34" charset="0"/>
                <a:cs typeface="Arial" panose="020B0604020202020204" pitchFamily="34" charset="0"/>
              </a:rPr>
              <a:t>Workers?</a:t>
            </a:r>
          </a:p>
          <a:p>
            <a:r>
              <a:rPr lang="en-US" sz="4000" dirty="0" smtClean="0">
                <a:latin typeface="Arial" panose="020B0604020202020204" pitchFamily="34" charset="0"/>
                <a:cs typeface="Arial" panose="020B0604020202020204" pitchFamily="34" charset="0"/>
              </a:rPr>
              <a:t>Scientists? </a:t>
            </a:r>
            <a:endParaRPr lang="en-US" sz="4000" dirty="0">
              <a:latin typeface="Arial" panose="020B0604020202020204" pitchFamily="34" charset="0"/>
              <a:cs typeface="Arial" panose="020B0604020202020204" pitchFamily="34" charset="0"/>
            </a:endParaRPr>
          </a:p>
        </p:txBody>
      </p:sp>
      <p:sp>
        <p:nvSpPr>
          <p:cNvPr id="5" name="TextBox 4"/>
          <p:cNvSpPr txBox="1"/>
          <p:nvPr/>
        </p:nvSpPr>
        <p:spPr>
          <a:xfrm>
            <a:off x="76200" y="3048000"/>
            <a:ext cx="8686800" cy="646331"/>
          </a:xfrm>
          <a:prstGeom prst="rect">
            <a:avLst/>
          </a:prstGeom>
          <a:noFill/>
        </p:spPr>
        <p:txBody>
          <a:bodyPr wrap="square" rtlCol="0">
            <a:spAutoFit/>
          </a:bodyPr>
          <a:lstStyle/>
          <a:p>
            <a:r>
              <a:rPr lang="en-US" dirty="0" smtClean="0"/>
              <a:t>“</a:t>
            </a:r>
            <a:r>
              <a:rPr lang="en-US" dirty="0"/>
              <a:t>The supreme art of war is to subdue the enemy without fighting.” </a:t>
            </a:r>
            <a:r>
              <a:rPr lang="en-US" dirty="0" smtClean="0"/>
              <a:t>...“</a:t>
            </a:r>
            <a:r>
              <a:rPr lang="en-US" dirty="0"/>
              <a:t>If you know the enemy and know yourself, you need not fear the result of a hundred battles</a:t>
            </a:r>
            <a:r>
              <a:rPr lang="en-US" dirty="0" smtClean="0"/>
              <a:t>. ~Art of War</a:t>
            </a:r>
            <a:endParaRPr lang="en-US" dirty="0"/>
          </a:p>
        </p:txBody>
      </p:sp>
      <p:sp>
        <p:nvSpPr>
          <p:cNvPr id="7" name="TextBox 6"/>
          <p:cNvSpPr txBox="1"/>
          <p:nvPr/>
        </p:nvSpPr>
        <p:spPr>
          <a:xfrm>
            <a:off x="3733800" y="3962400"/>
            <a:ext cx="5029200" cy="646331"/>
          </a:xfrm>
          <a:prstGeom prst="rect">
            <a:avLst/>
          </a:prstGeom>
          <a:noFill/>
        </p:spPr>
        <p:txBody>
          <a:bodyPr wrap="square" rtlCol="0">
            <a:spAutoFit/>
          </a:bodyPr>
          <a:lstStyle/>
          <a:p>
            <a:r>
              <a:rPr lang="en-US" dirty="0" smtClean="0"/>
              <a:t>“The </a:t>
            </a:r>
            <a:r>
              <a:rPr lang="en-US" dirty="0"/>
              <a:t>only effective answer to organized greed is organized labor</a:t>
            </a:r>
            <a:r>
              <a:rPr lang="en-US" dirty="0" smtClean="0"/>
              <a:t>.” ~ THOMAS </a:t>
            </a:r>
            <a:r>
              <a:rPr lang="en-US" dirty="0"/>
              <a:t>DONAHUE</a:t>
            </a:r>
          </a:p>
        </p:txBody>
      </p:sp>
      <p:sp>
        <p:nvSpPr>
          <p:cNvPr id="8" name="TextBox 7"/>
          <p:cNvSpPr txBox="1"/>
          <p:nvPr/>
        </p:nvSpPr>
        <p:spPr>
          <a:xfrm>
            <a:off x="228600" y="4724400"/>
            <a:ext cx="4729279" cy="646331"/>
          </a:xfrm>
          <a:prstGeom prst="rect">
            <a:avLst/>
          </a:prstGeom>
          <a:noFill/>
        </p:spPr>
        <p:txBody>
          <a:bodyPr wrap="square" rtlCol="0">
            <a:spAutoFit/>
          </a:bodyPr>
          <a:lstStyle/>
          <a:p>
            <a:r>
              <a:rPr lang="en-US" dirty="0" smtClean="0"/>
              <a:t>“Science is a way of thinking much more than it is a body of knowledge.” ~ Carl Sagan</a:t>
            </a:r>
            <a:endParaRPr lang="en-US" dirty="0"/>
          </a:p>
        </p:txBody>
      </p:sp>
      <p:sp>
        <p:nvSpPr>
          <p:cNvPr id="2" name="TextBox 1"/>
          <p:cNvSpPr txBox="1"/>
          <p:nvPr/>
        </p:nvSpPr>
        <p:spPr>
          <a:xfrm>
            <a:off x="6477000" y="702796"/>
            <a:ext cx="2286000" cy="646331"/>
          </a:xfrm>
          <a:prstGeom prst="rect">
            <a:avLst/>
          </a:prstGeom>
          <a:noFill/>
        </p:spPr>
        <p:txBody>
          <a:bodyPr wrap="square" rtlCol="0">
            <a:spAutoFit/>
          </a:bodyPr>
          <a:lstStyle/>
          <a:p>
            <a:pPr algn="ctr"/>
            <a:r>
              <a:rPr lang="en-US" dirty="0" smtClean="0"/>
              <a:t>The Basics of Civilization</a:t>
            </a:r>
            <a:endParaRPr lang="en-US" dirty="0"/>
          </a:p>
        </p:txBody>
      </p:sp>
    </p:spTree>
    <p:extLst>
      <p:ext uri="{BB962C8B-B14F-4D97-AF65-F5344CB8AC3E}">
        <p14:creationId xmlns:p14="http://schemas.microsoft.com/office/powerpoint/2010/main" val="2473293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 out Exercise </a:t>
            </a:r>
            <a:r>
              <a:rPr lang="en-US" dirty="0" smtClean="0"/>
              <a:t>3 </a:t>
            </a:r>
            <a:r>
              <a:rPr lang="en-US" dirty="0"/>
              <a:t>Page </a:t>
            </a:r>
            <a:r>
              <a:rPr lang="en-US" dirty="0" smtClean="0"/>
              <a:t>10</a:t>
            </a:r>
            <a:endParaRPr lang="en-US" dirty="0"/>
          </a:p>
        </p:txBody>
      </p:sp>
      <p:sp>
        <p:nvSpPr>
          <p:cNvPr id="3" name="Text Placeholder 2"/>
          <p:cNvSpPr>
            <a:spLocks noGrp="1"/>
          </p:cNvSpPr>
          <p:nvPr>
            <p:ph type="body" idx="1"/>
          </p:nvPr>
        </p:nvSpPr>
        <p:spPr/>
        <p:txBody>
          <a:bodyPr>
            <a:noAutofit/>
          </a:bodyPr>
          <a:lstStyle/>
          <a:p>
            <a:r>
              <a:rPr lang="en-US" sz="2400" b="1" dirty="0" smtClean="0">
                <a:latin typeface="Arial" panose="020B0604020202020204" pitchFamily="34" charset="0"/>
                <a:cs typeface="Arial" panose="020B0604020202020204" pitchFamily="34" charset="0"/>
              </a:rPr>
              <a:t>Cultural Engineering 101</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09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Arial" panose="020B0604020202020204" pitchFamily="34" charset="0"/>
                <a:cs typeface="Arial" panose="020B0604020202020204" pitchFamily="34" charset="0"/>
              </a:rPr>
              <a:t>Nation Building starts with the right people to build.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Reinvent yourself…. Start with a new core.</a:t>
            </a:r>
            <a:endParaRPr lang="en-US" sz="24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000" y="1752599"/>
            <a:ext cx="3581400" cy="214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267200" y="1728153"/>
            <a:ext cx="4648200" cy="1169551"/>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Maat principles		Religion</a:t>
            </a:r>
          </a:p>
          <a:p>
            <a:r>
              <a:rPr lang="en-US" sz="1400" b="1" dirty="0" smtClean="0">
                <a:latin typeface="Arial" panose="020B0604020202020204" pitchFamily="34" charset="0"/>
                <a:cs typeface="Arial" panose="020B0604020202020204" pitchFamily="34" charset="0"/>
              </a:rPr>
              <a:t>Healthy lifestyle		Diets</a:t>
            </a:r>
          </a:p>
          <a:p>
            <a:r>
              <a:rPr lang="en-US" sz="1400" b="1" dirty="0" smtClean="0">
                <a:latin typeface="Arial" panose="020B0604020202020204" pitchFamily="34" charset="0"/>
                <a:cs typeface="Arial" panose="020B0604020202020204" pitchFamily="34" charset="0"/>
              </a:rPr>
              <a:t>STEM based careers		Job/sports</a:t>
            </a:r>
          </a:p>
          <a:p>
            <a:r>
              <a:rPr lang="en-US" sz="1400" b="1" dirty="0" smtClean="0">
                <a:latin typeface="Arial" panose="020B0604020202020204" pitchFamily="34" charset="0"/>
                <a:cs typeface="Arial" panose="020B0604020202020204" pitchFamily="34" charset="0"/>
              </a:rPr>
              <a:t>Minimal lifestyle		Keep up with Jones</a:t>
            </a:r>
          </a:p>
          <a:p>
            <a:r>
              <a:rPr lang="en-US" sz="1400" b="1" dirty="0" smtClean="0">
                <a:latin typeface="Arial" panose="020B0604020202020204" pitchFamily="34" charset="0"/>
                <a:cs typeface="Arial" panose="020B0604020202020204" pitchFamily="34" charset="0"/>
              </a:rPr>
              <a:t>Live the plan		Know the plan</a:t>
            </a:r>
            <a:endParaRPr lang="en-US" sz="1400" b="1" dirty="0">
              <a:latin typeface="Arial" panose="020B0604020202020204" pitchFamily="34" charset="0"/>
              <a:cs typeface="Arial" panose="020B0604020202020204" pitchFamily="34" charset="0"/>
            </a:endParaRPr>
          </a:p>
        </p:txBody>
      </p:sp>
      <p:cxnSp>
        <p:nvCxnSpPr>
          <p:cNvPr id="9" name="Straight Arrow Connector 8"/>
          <p:cNvCxnSpPr/>
          <p:nvPr/>
        </p:nvCxnSpPr>
        <p:spPr>
          <a:xfrm>
            <a:off x="6227762" y="2286000"/>
            <a:ext cx="7270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92760" y="3927434"/>
            <a:ext cx="1905000" cy="276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quot;No&quot; Symbol 2"/>
          <p:cNvSpPr/>
          <p:nvPr/>
        </p:nvSpPr>
        <p:spPr>
          <a:xfrm>
            <a:off x="4636302" y="4133496"/>
            <a:ext cx="2890087" cy="2590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57200" y="4267200"/>
            <a:ext cx="3962400" cy="2062103"/>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Thought Police or mastery of emotions while living as a example?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687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010400" cy="1143000"/>
          </a:xfrm>
        </p:spPr>
        <p:txBody>
          <a:bodyPr>
            <a:noAutofit/>
          </a:bodyPr>
          <a:lstStyle/>
          <a:p>
            <a:pPr algn="ctr"/>
            <a:r>
              <a:rPr lang="en-US" sz="2000" dirty="0" smtClean="0">
                <a:latin typeface="Arial" panose="020B0604020202020204" pitchFamily="34" charset="0"/>
                <a:cs typeface="Arial" panose="020B0604020202020204" pitchFamily="34" charset="0"/>
              </a:rPr>
              <a:t>The Intellectual deconstruction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emotions</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T'san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s'at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s </a:t>
            </a:r>
            <a:r>
              <a:rPr lang="en-US" sz="2000" dirty="0">
                <a:latin typeface="Arial" panose="020B0604020202020204" pitchFamily="34" charset="0"/>
                <a:cs typeface="Arial" panose="020B0604020202020204" pitchFamily="34" charset="0"/>
              </a:rPr>
              <a:t>the intellectual deconstruction of emotional patterns, the process by which Vulcans were able to control their emotions. It </a:t>
            </a:r>
            <a:r>
              <a:rPr lang="en-US" sz="2000" dirty="0" smtClean="0">
                <a:latin typeface="Arial" panose="020B0604020202020204" pitchFamily="34" charset="0"/>
                <a:cs typeface="Arial" panose="020B0604020202020204" pitchFamily="34" charset="0"/>
              </a:rPr>
              <a:t>is </a:t>
            </a:r>
            <a:r>
              <a:rPr lang="en-US" sz="2000" dirty="0">
                <a:latin typeface="Arial" panose="020B0604020202020204" pitchFamily="34" charset="0"/>
                <a:cs typeface="Arial" panose="020B0604020202020204" pitchFamily="34" charset="0"/>
              </a:rPr>
              <a:t>a life-long process.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031354"/>
            <a:ext cx="2838450" cy="3512933"/>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 y="2724700"/>
            <a:ext cx="2847030" cy="213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76601" y="2031354"/>
            <a:ext cx="2293036" cy="352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1852" y="6096000"/>
            <a:ext cx="5884147" cy="369332"/>
          </a:xfrm>
          <a:prstGeom prst="rect">
            <a:avLst/>
          </a:prstGeom>
          <a:noFill/>
        </p:spPr>
        <p:txBody>
          <a:bodyPr wrap="square" rtlCol="0">
            <a:spAutoFit/>
          </a:bodyPr>
          <a:lstStyle/>
          <a:p>
            <a:r>
              <a:rPr lang="en-US" dirty="0" smtClean="0"/>
              <a:t>(Fictitious race called Vulcans from the Star Trek Series).</a:t>
            </a:r>
            <a:endParaRPr lang="en-US" dirty="0"/>
          </a:p>
        </p:txBody>
      </p:sp>
    </p:spTree>
    <p:extLst>
      <p:ext uri="{BB962C8B-B14F-4D97-AF65-F5344CB8AC3E}">
        <p14:creationId xmlns:p14="http://schemas.microsoft.com/office/powerpoint/2010/main" val="1795737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 of Humans (society) on this planet</a:t>
            </a:r>
            <a:endParaRPr lang="en-US" dirty="0"/>
          </a:p>
        </p:txBody>
      </p:sp>
      <p:sp>
        <p:nvSpPr>
          <p:cNvPr id="3" name="Content Placeholder 2"/>
          <p:cNvSpPr>
            <a:spLocks noGrp="1"/>
          </p:cNvSpPr>
          <p:nvPr>
            <p:ph sz="half" idx="1"/>
          </p:nvPr>
        </p:nvSpPr>
        <p:spPr>
          <a:xfrm>
            <a:off x="457200" y="1676402"/>
            <a:ext cx="4038600" cy="4495798"/>
          </a:xfrm>
        </p:spPr>
        <p:txBody>
          <a:bodyPr>
            <a:normAutofit fontScale="85000" lnSpcReduction="10000"/>
          </a:bodyPr>
          <a:lstStyle/>
          <a:p>
            <a:r>
              <a:rPr lang="en-US" dirty="0" smtClean="0"/>
              <a:t>Air</a:t>
            </a:r>
          </a:p>
          <a:p>
            <a:r>
              <a:rPr lang="en-US" dirty="0" smtClean="0"/>
              <a:t>Food </a:t>
            </a:r>
          </a:p>
          <a:p>
            <a:r>
              <a:rPr lang="en-US" dirty="0" smtClean="0"/>
              <a:t>Water</a:t>
            </a:r>
          </a:p>
          <a:p>
            <a:r>
              <a:rPr lang="en-US" dirty="0" smtClean="0"/>
              <a:t>Shelter(Space) </a:t>
            </a:r>
          </a:p>
          <a:p>
            <a:r>
              <a:rPr lang="en-US" dirty="0" smtClean="0"/>
              <a:t>Clothing</a:t>
            </a:r>
          </a:p>
          <a:p>
            <a:r>
              <a:rPr lang="en-US" dirty="0" smtClean="0"/>
              <a:t>Sanitation</a:t>
            </a:r>
          </a:p>
          <a:p>
            <a:r>
              <a:rPr lang="en-US" dirty="0" smtClean="0"/>
              <a:t>Education</a:t>
            </a:r>
          </a:p>
          <a:p>
            <a:r>
              <a:rPr lang="en-US" dirty="0" smtClean="0"/>
              <a:t>Healthcare</a:t>
            </a:r>
            <a:endParaRPr lang="en-US" dirty="0"/>
          </a:p>
          <a:p>
            <a:r>
              <a:rPr lang="en-US" dirty="0" smtClean="0"/>
              <a:t>Employment/Trade</a:t>
            </a:r>
          </a:p>
          <a:p>
            <a:r>
              <a:rPr lang="en-US" dirty="0" smtClean="0"/>
              <a:t>Transportation</a:t>
            </a:r>
          </a:p>
          <a:p>
            <a:r>
              <a:rPr lang="en-US" dirty="0" smtClean="0"/>
              <a:t>Weapons Defense/Offense</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Justice System</a:t>
            </a:r>
          </a:p>
          <a:p>
            <a:r>
              <a:rPr lang="en-US" dirty="0" smtClean="0"/>
              <a:t>Government</a:t>
            </a:r>
          </a:p>
          <a:p>
            <a:r>
              <a:rPr lang="en-US" dirty="0" smtClean="0"/>
              <a:t>Communication</a:t>
            </a:r>
          </a:p>
          <a:p>
            <a:r>
              <a:rPr lang="en-US" dirty="0" smtClean="0"/>
              <a:t>Currency? (Yes or No)</a:t>
            </a:r>
          </a:p>
          <a:p>
            <a:r>
              <a:rPr lang="en-US" dirty="0" smtClean="0"/>
              <a:t>Other?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352" y="3962400"/>
            <a:ext cx="3801893" cy="2667000"/>
          </a:xfrm>
          <a:prstGeom prst="rect">
            <a:avLst/>
          </a:prstGeom>
        </p:spPr>
      </p:pic>
    </p:spTree>
    <p:extLst>
      <p:ext uri="{BB962C8B-B14F-4D97-AF65-F5344CB8AC3E}">
        <p14:creationId xmlns:p14="http://schemas.microsoft.com/office/powerpoint/2010/main" val="3176866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1143000"/>
          </a:xfrm>
        </p:spPr>
        <p:txBody>
          <a:bodyPr>
            <a:normAutofit/>
          </a:bodyPr>
          <a:lstStyle/>
          <a:p>
            <a:r>
              <a:rPr lang="en-US" dirty="0" smtClean="0"/>
              <a:t>Love, Logic and (Science)Literacy</a:t>
            </a:r>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917575"/>
            <a:ext cx="7877175"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2600" y="3124200"/>
            <a:ext cx="56642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897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832284" y="1676400"/>
            <a:ext cx="3288431" cy="3971925"/>
          </a:xfrm>
        </p:spPr>
      </p:pic>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7868" y="1143000"/>
            <a:ext cx="3274464" cy="2452687"/>
          </a:xfrm>
        </p:spPr>
      </p:pic>
      <p:sp>
        <p:nvSpPr>
          <p:cNvPr id="6" name="TextBox 5"/>
          <p:cNvSpPr txBox="1"/>
          <p:nvPr/>
        </p:nvSpPr>
        <p:spPr>
          <a:xfrm>
            <a:off x="838200" y="5691984"/>
            <a:ext cx="3352800" cy="954107"/>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“Control Yourself”</a:t>
            </a:r>
          </a:p>
          <a:p>
            <a:pPr algn="ctr"/>
            <a:r>
              <a:rPr lang="en-US" sz="2800" b="1" dirty="0" smtClean="0">
                <a:latin typeface="Arial" panose="020B0604020202020204" pitchFamily="34" charset="0"/>
                <a:cs typeface="Arial" panose="020B0604020202020204" pitchFamily="34" charset="0"/>
              </a:rPr>
              <a:t>Today</a:t>
            </a:r>
            <a:endParaRPr lang="en-US" sz="2800" b="1" dirty="0">
              <a:latin typeface="Arial" panose="020B0604020202020204" pitchFamily="34" charset="0"/>
              <a:cs typeface="Arial" panose="020B0604020202020204" pitchFamily="34" charset="0"/>
            </a:endParaRPr>
          </a:p>
        </p:txBody>
      </p:sp>
      <p:sp>
        <p:nvSpPr>
          <p:cNvPr id="7" name="TextBox 6"/>
          <p:cNvSpPr txBox="1"/>
          <p:nvPr/>
        </p:nvSpPr>
        <p:spPr>
          <a:xfrm>
            <a:off x="4495800" y="3752992"/>
            <a:ext cx="4267200" cy="1938992"/>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Values and social class systems from 1837 </a:t>
            </a:r>
            <a:r>
              <a:rPr lang="en-US" sz="2000" b="1" dirty="0">
                <a:latin typeface="Arial" panose="020B0604020202020204" pitchFamily="34" charset="0"/>
                <a:cs typeface="Arial" panose="020B0604020202020204" pitchFamily="34" charset="0"/>
              </a:rPr>
              <a:t>to 1901. It was a long period of peace, prosperity, "refined sensibilities" and national self-confidence for the United Kingdom.</a:t>
            </a:r>
          </a:p>
        </p:txBody>
      </p:sp>
    </p:spTree>
    <p:extLst>
      <p:ext uri="{BB962C8B-B14F-4D97-AF65-F5344CB8AC3E}">
        <p14:creationId xmlns:p14="http://schemas.microsoft.com/office/powerpoint/2010/main" val="36784395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763000" cy="1143000"/>
          </a:xfrm>
        </p:spPr>
        <p:txBody>
          <a:bodyPr>
            <a:normAutofit/>
          </a:bodyPr>
          <a:lstStyle/>
          <a:p>
            <a:r>
              <a:rPr lang="en-US" sz="2800" dirty="0" smtClean="0">
                <a:latin typeface="Arial" panose="020B0604020202020204" pitchFamily="34" charset="0"/>
                <a:cs typeface="Arial" panose="020B0604020202020204" pitchFamily="34" charset="0"/>
              </a:rPr>
              <a:t>Core Novus Techniques for “refined sensibilities.”</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838200" y="1219200"/>
            <a:ext cx="7696200" cy="1938992"/>
          </a:xfrm>
          <a:prstGeom prst="rect">
            <a:avLst/>
          </a:prstGeom>
          <a:noFill/>
        </p:spPr>
        <p:txBody>
          <a:bodyPr wrap="square" rtlCol="0">
            <a:spAutoFit/>
          </a:bodyPr>
          <a:lstStyle/>
          <a:p>
            <a:pPr algn="ctr"/>
            <a:r>
              <a:rPr lang="en-US" sz="6000" dirty="0" smtClean="0">
                <a:latin typeface="Arial" panose="020B0604020202020204" pitchFamily="34" charset="0"/>
                <a:cs typeface="Arial" panose="020B0604020202020204" pitchFamily="34" charset="0"/>
              </a:rPr>
              <a:t>Place holder for Original Power Point</a:t>
            </a:r>
            <a:endParaRPr lang="en-US" sz="6000" dirty="0">
              <a:latin typeface="Arial" panose="020B0604020202020204" pitchFamily="34" charset="0"/>
              <a:cs typeface="Arial" panose="020B0604020202020204" pitchFamily="34" charset="0"/>
            </a:endParaRPr>
          </a:p>
        </p:txBody>
      </p:sp>
      <p:sp>
        <p:nvSpPr>
          <p:cNvPr id="4" name="Rectangle 3"/>
          <p:cNvSpPr/>
          <p:nvPr/>
        </p:nvSpPr>
        <p:spPr>
          <a:xfrm>
            <a:off x="1828800" y="3158192"/>
            <a:ext cx="5638800" cy="2785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For details to the entire PowerPoint, workshop, prices, dates and times, please send all inquiries to: </a:t>
            </a:r>
            <a:r>
              <a:rPr lang="en-US" sz="2400" dirty="0" err="1">
                <a:latin typeface="Arial" panose="020B0604020202020204" pitchFamily="34" charset="0"/>
                <a:cs typeface="Arial" panose="020B0604020202020204" pitchFamily="34" charset="0"/>
              </a:rPr>
              <a:t>corenovus@gmail.com</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974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3886200" cy="1143000"/>
          </a:xfrm>
        </p:spPr>
        <p:txBody>
          <a:bodyPr/>
          <a:lstStyle/>
          <a:p>
            <a:r>
              <a:rPr lang="en-US" dirty="0" err="1" smtClean="0"/>
              <a:t>Ma’at</a:t>
            </a:r>
            <a:r>
              <a:rPr lang="en-US" dirty="0" smtClean="0"/>
              <a:t> and Unity</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844255"/>
            <a:ext cx="7877175" cy="220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5000" y="2895600"/>
            <a:ext cx="56642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053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228600" y="1143000"/>
            <a:ext cx="4267200" cy="3433763"/>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43400" y="1905000"/>
            <a:ext cx="4177845" cy="2128838"/>
          </a:xfrm>
        </p:spPr>
      </p:pic>
      <p:sp>
        <p:nvSpPr>
          <p:cNvPr id="6" name="TextBox 5"/>
          <p:cNvSpPr txBox="1"/>
          <p:nvPr/>
        </p:nvSpPr>
        <p:spPr>
          <a:xfrm>
            <a:off x="304800" y="5181600"/>
            <a:ext cx="8382000" cy="923330"/>
          </a:xfrm>
          <a:prstGeom prst="rect">
            <a:avLst/>
          </a:prstGeom>
          <a:noFill/>
        </p:spPr>
        <p:txBody>
          <a:bodyPr wrap="square" rtlCol="0">
            <a:spAutoFit/>
          </a:bodyPr>
          <a:lstStyle/>
          <a:p>
            <a:r>
              <a:rPr lang="en-US" dirty="0"/>
              <a:t>The Renaissance was a period in European history, from the 14th to the 17th century, regarded as the cultural bridge between the Middle Ages and modern history. Wikipedia</a:t>
            </a:r>
          </a:p>
          <a:p>
            <a:r>
              <a:rPr lang="en-US" dirty="0"/>
              <a:t>Period: 1300 – 1700</a:t>
            </a:r>
          </a:p>
        </p:txBody>
      </p:sp>
    </p:spTree>
    <p:extLst>
      <p:ext uri="{BB962C8B-B14F-4D97-AF65-F5344CB8AC3E}">
        <p14:creationId xmlns:p14="http://schemas.microsoft.com/office/powerpoint/2010/main" val="13399511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(From Revolution to Renaissance)</a:t>
            </a:r>
            <a:endParaRPr lang="en-US" dirty="0"/>
          </a:p>
        </p:txBody>
      </p:sp>
      <p:sp>
        <p:nvSpPr>
          <p:cNvPr id="3" name="Content Placeholder 2"/>
          <p:cNvSpPr>
            <a:spLocks noGrp="1"/>
          </p:cNvSpPr>
          <p:nvPr>
            <p:ph sz="half" idx="1"/>
          </p:nvPr>
        </p:nvSpPr>
        <p:spPr>
          <a:xfrm>
            <a:off x="457200" y="1676402"/>
            <a:ext cx="2743200" cy="3971455"/>
          </a:xfrm>
        </p:spPr>
        <p:txBody>
          <a:bodyPr/>
          <a:lstStyle/>
          <a:p>
            <a:r>
              <a:rPr lang="en-US" dirty="0" smtClean="0"/>
              <a:t>An Army?</a:t>
            </a:r>
          </a:p>
          <a:p>
            <a:pPr marL="0" indent="0">
              <a:buNone/>
            </a:pPr>
            <a:endParaRPr lang="en-US" dirty="0"/>
          </a:p>
        </p:txBody>
      </p:sp>
      <p:sp>
        <p:nvSpPr>
          <p:cNvPr id="4" name="Content Placeholder 3"/>
          <p:cNvSpPr>
            <a:spLocks noGrp="1"/>
          </p:cNvSpPr>
          <p:nvPr>
            <p:ph sz="half" idx="2"/>
          </p:nvPr>
        </p:nvSpPr>
        <p:spPr>
          <a:xfrm>
            <a:off x="5715000" y="1676400"/>
            <a:ext cx="2971800" cy="3971454"/>
          </a:xfrm>
        </p:spPr>
        <p:txBody>
          <a:bodyPr/>
          <a:lstStyle/>
          <a:p>
            <a:r>
              <a:rPr lang="en-US" dirty="0" smtClean="0"/>
              <a:t>An Army?</a:t>
            </a:r>
          </a:p>
          <a:p>
            <a:endParaRPr lang="en-US" dirty="0"/>
          </a:p>
        </p:txBody>
      </p:sp>
      <p:sp>
        <p:nvSpPr>
          <p:cNvPr id="5" name="TextBox 4"/>
          <p:cNvSpPr txBox="1"/>
          <p:nvPr/>
        </p:nvSpPr>
        <p:spPr>
          <a:xfrm>
            <a:off x="3962400" y="1752600"/>
            <a:ext cx="60960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or</a:t>
            </a:r>
            <a:endParaRPr lang="en-US"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 y="2152710"/>
            <a:ext cx="3267075" cy="14001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024511"/>
            <a:ext cx="2857500" cy="16002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29200" y="2514600"/>
            <a:ext cx="1717622" cy="1142999"/>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88629" y="2452686"/>
            <a:ext cx="1970617" cy="1266825"/>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25965" y="3843533"/>
            <a:ext cx="2895600" cy="1452367"/>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477000" y="5295900"/>
            <a:ext cx="2372876" cy="1328811"/>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302" y="3552885"/>
            <a:ext cx="2962275" cy="1543050"/>
          </a:xfrm>
          <a:prstGeom prst="rect">
            <a:avLst/>
          </a:prstGeom>
        </p:spPr>
      </p:pic>
      <p:sp>
        <p:nvSpPr>
          <p:cNvPr id="11" name="TextBox 10"/>
          <p:cNvSpPr txBox="1"/>
          <p:nvPr/>
        </p:nvSpPr>
        <p:spPr>
          <a:xfrm>
            <a:off x="609600" y="990600"/>
            <a:ext cx="79248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Separation ≠ Independence and Independence ≠ Separation</a:t>
            </a:r>
            <a:endParaRPr lang="en-US"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63529" y="3756271"/>
            <a:ext cx="2628900" cy="1743075"/>
          </a:xfrm>
          <a:prstGeom prst="rect">
            <a:avLst/>
          </a:prstGeom>
        </p:spPr>
      </p:pic>
    </p:spTree>
    <p:extLst>
      <p:ext uri="{BB962C8B-B14F-4D97-AF65-F5344CB8AC3E}">
        <p14:creationId xmlns:p14="http://schemas.microsoft.com/office/powerpoint/2010/main" val="5646230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 out Exercise </a:t>
            </a:r>
            <a:r>
              <a:rPr lang="en-US" dirty="0" smtClean="0"/>
              <a:t>4 </a:t>
            </a:r>
            <a:r>
              <a:rPr lang="en-US" dirty="0"/>
              <a:t>Page </a:t>
            </a:r>
            <a:r>
              <a:rPr lang="en-US" dirty="0" smtClean="0"/>
              <a:t>15</a:t>
            </a:r>
            <a:endParaRPr lang="en-US" dirty="0"/>
          </a:p>
        </p:txBody>
      </p:sp>
      <p:sp>
        <p:nvSpPr>
          <p:cNvPr id="3" name="Text Placeholder 2"/>
          <p:cNvSpPr>
            <a:spLocks noGrp="1"/>
          </p:cNvSpPr>
          <p:nvPr>
            <p:ph type="body" idx="1"/>
          </p:nvPr>
        </p:nvSpPr>
        <p:spPr/>
        <p:txBody>
          <a:bodyPr/>
          <a:lstStyle/>
          <a:p>
            <a:r>
              <a:rPr lang="en-US" dirty="0" smtClean="0"/>
              <a:t>Needs of society, Needs of a nation, Needs of the Planet, The need in you</a:t>
            </a:r>
            <a:endParaRPr lang="en-US" dirty="0"/>
          </a:p>
        </p:txBody>
      </p:sp>
    </p:spTree>
    <p:extLst>
      <p:ext uri="{BB962C8B-B14F-4D97-AF65-F5344CB8AC3E}">
        <p14:creationId xmlns:p14="http://schemas.microsoft.com/office/powerpoint/2010/main" val="35609773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5600" y="197345"/>
            <a:ext cx="3276600" cy="584775"/>
          </a:xfrm>
          <a:prstGeom prst="rect">
            <a:avLst/>
          </a:prstGeom>
        </p:spPr>
        <p:txBody>
          <a:bodyPr wrap="square">
            <a:spAutoFit/>
          </a:bodyPr>
          <a:lstStyle/>
          <a:p>
            <a:pPr algn="ctr"/>
            <a:r>
              <a:rPr lang="en-US" sz="3200" dirty="0" smtClean="0">
                <a:latin typeface="Arial" panose="020B0604020202020204" pitchFamily="34" charset="0"/>
                <a:cs typeface="Arial" panose="020B0604020202020204" pitchFamily="34" charset="0"/>
              </a:rPr>
              <a:t>The SYSTEM</a:t>
            </a:r>
            <a:endParaRPr lang="en-US" sz="3200" dirty="0">
              <a:latin typeface="Arial" panose="020B0604020202020204" pitchFamily="34" charset="0"/>
              <a:cs typeface="Arial" panose="020B0604020202020204" pitchFamily="34" charset="0"/>
            </a:endParaRPr>
          </a:p>
        </p:txBody>
      </p:sp>
      <p:sp>
        <p:nvSpPr>
          <p:cNvPr id="4" name="Rectangle 3"/>
          <p:cNvSpPr/>
          <p:nvPr/>
        </p:nvSpPr>
        <p:spPr>
          <a:xfrm>
            <a:off x="1524000" y="2667000"/>
            <a:ext cx="6400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438400" y="3124200"/>
            <a:ext cx="4191000" cy="2246769"/>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For details to the entire PowerPoint, workshop, prices, dates and times, please send inquiries to: corenovus@gmail.com</a:t>
            </a:r>
            <a:endParaRPr lang="en-US" sz="28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5812" y="460375"/>
            <a:ext cx="7877175"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587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2486987" y="2302470"/>
            <a:ext cx="4170025" cy="3121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01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3581401" cy="838200"/>
          </a:xfrm>
        </p:spPr>
        <p:txBody>
          <a:bodyPr>
            <a:normAutofit/>
          </a:bodyPr>
          <a:lstStyle/>
          <a:p>
            <a:r>
              <a:rPr lang="en-US" dirty="0" smtClean="0"/>
              <a:t>You don’t know Africa.</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066800"/>
            <a:ext cx="2857500" cy="16002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90561" y="1066800"/>
            <a:ext cx="2977214" cy="1981200"/>
          </a:xfr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00" y="2752760"/>
            <a:ext cx="2935846" cy="212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7902" y="5029200"/>
            <a:ext cx="2859087" cy="15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706841" y="4191000"/>
            <a:ext cx="3222676"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411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Handout </a:t>
            </a:r>
            <a:r>
              <a:rPr lang="en-US" dirty="0" smtClean="0"/>
              <a:t>Exercise 1 Page 2</a:t>
            </a:r>
            <a:endParaRPr lang="en-US" dirty="0"/>
          </a:p>
        </p:txBody>
      </p:sp>
      <p:sp>
        <p:nvSpPr>
          <p:cNvPr id="3" name="Text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How are your basic needs met and how it was meant to be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2013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 today in most areas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591074"/>
            <a:ext cx="3554152" cy="199032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78049" y="3161549"/>
            <a:ext cx="3435262" cy="1941670"/>
          </a:xfr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39822" y="1219200"/>
            <a:ext cx="2746978" cy="182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8600" y="4575175"/>
            <a:ext cx="29772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6092222" y="4953000"/>
            <a:ext cx="240944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2057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Cities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86200" y="1143000"/>
            <a:ext cx="4653643" cy="2000250"/>
          </a:xfrm>
        </p:spPr>
      </p:pic>
      <p:pic>
        <p:nvPicPr>
          <p:cNvPr id="409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89275" y="1143000"/>
            <a:ext cx="2645004"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9275" y="3445876"/>
            <a:ext cx="3779864" cy="211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76800" y="4697301"/>
            <a:ext cx="3964003" cy="173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rot="19528509">
            <a:off x="5594515" y="3728370"/>
            <a:ext cx="304800" cy="7451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6720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9581" y="990600"/>
            <a:ext cx="3200400" cy="1878733"/>
          </a:xfr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5666432" y="3103471"/>
            <a:ext cx="3255665" cy="183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9580" y="2986955"/>
            <a:ext cx="3200401" cy="1769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2189" y="4821959"/>
            <a:ext cx="3177792" cy="19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5666432" y="934894"/>
            <a:ext cx="3283298" cy="2052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2133600" y="2895600"/>
            <a:ext cx="4453854" cy="1384905"/>
          </a:xfrm>
        </p:spPr>
      </p:pic>
      <p:pic>
        <p:nvPicPr>
          <p:cNvPr id="1029" name="Picture 5"/>
          <p:cNvPicPr>
            <a:picLocks noChangeAspect="1" noChangeArrowheads="1"/>
          </p:cNvPicPr>
          <p:nvPr/>
        </p:nvPicPr>
        <p:blipFill>
          <a:blip r:embed="rId8" cstate="email">
            <a:extLst>
              <a:ext uri="{28A0092B-C50C-407E-A947-70E740481C1C}">
                <a14:useLocalDpi xmlns:a14="http://schemas.microsoft.com/office/drawing/2010/main" val="0"/>
              </a:ext>
            </a:extLst>
          </a:blip>
          <a:stretch>
            <a:fillRect/>
          </a:stretch>
        </p:blipFill>
        <p:spPr bwMode="auto">
          <a:xfrm>
            <a:off x="5645498" y="5066578"/>
            <a:ext cx="3276600" cy="164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05200" y="1828800"/>
            <a:ext cx="2296451" cy="369332"/>
          </a:xfrm>
          <a:prstGeom prst="rect">
            <a:avLst/>
          </a:prstGeom>
          <a:noFill/>
        </p:spPr>
        <p:txBody>
          <a:bodyPr wrap="square" rtlCol="0">
            <a:spAutoFit/>
          </a:bodyPr>
          <a:lstStyle/>
          <a:p>
            <a:r>
              <a:rPr lang="en-US" dirty="0" smtClean="0"/>
              <a:t>What do we want? </a:t>
            </a:r>
            <a:endParaRPr lang="en-US" dirty="0"/>
          </a:p>
        </p:txBody>
      </p:sp>
      <p:sp>
        <p:nvSpPr>
          <p:cNvPr id="4" name="TextBox 3"/>
          <p:cNvSpPr txBox="1"/>
          <p:nvPr/>
        </p:nvSpPr>
        <p:spPr>
          <a:xfrm>
            <a:off x="3369981" y="4934782"/>
            <a:ext cx="2116419" cy="369332"/>
          </a:xfrm>
          <a:prstGeom prst="rect">
            <a:avLst/>
          </a:prstGeom>
          <a:noFill/>
        </p:spPr>
        <p:txBody>
          <a:bodyPr wrap="square" rtlCol="0">
            <a:spAutoFit/>
          </a:bodyPr>
          <a:lstStyle/>
          <a:p>
            <a:r>
              <a:rPr lang="en-US" dirty="0" smtClean="0"/>
              <a:t>What do they want?</a:t>
            </a:r>
            <a:endParaRPr lang="en-US" dirty="0"/>
          </a:p>
        </p:txBody>
      </p:sp>
    </p:spTree>
    <p:extLst>
      <p:ext uri="{BB962C8B-B14F-4D97-AF65-F5344CB8AC3E}">
        <p14:creationId xmlns:p14="http://schemas.microsoft.com/office/powerpoint/2010/main" val="11414505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Choice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057400"/>
            <a:ext cx="3429000" cy="2188723"/>
          </a:xfrm>
        </p:spPr>
      </p:pic>
      <p:sp>
        <p:nvSpPr>
          <p:cNvPr id="3" name="TextBox 2"/>
          <p:cNvSpPr txBox="1"/>
          <p:nvPr/>
        </p:nvSpPr>
        <p:spPr>
          <a:xfrm>
            <a:off x="76200" y="990600"/>
            <a:ext cx="3200400" cy="923330"/>
          </a:xfrm>
          <a:prstGeom prst="rect">
            <a:avLst/>
          </a:prstGeom>
          <a:noFill/>
        </p:spPr>
        <p:txBody>
          <a:bodyPr wrap="square" rtlCol="0">
            <a:spAutoFit/>
          </a:bodyPr>
          <a:lstStyle/>
          <a:p>
            <a:r>
              <a:rPr lang="en-US" dirty="0" smtClean="0"/>
              <a:t>Will African Americans accept Africans and Africa as a home land? </a:t>
            </a:r>
            <a:endParaRPr lang="en-US" dirty="0"/>
          </a:p>
        </p:txBody>
      </p:sp>
      <p:sp>
        <p:nvSpPr>
          <p:cNvPr id="6" name="TextBox 5"/>
          <p:cNvSpPr txBox="1"/>
          <p:nvPr/>
        </p:nvSpPr>
        <p:spPr>
          <a:xfrm>
            <a:off x="6019800" y="967990"/>
            <a:ext cx="2971800" cy="923330"/>
          </a:xfrm>
          <a:prstGeom prst="rect">
            <a:avLst/>
          </a:prstGeom>
          <a:noFill/>
        </p:spPr>
        <p:txBody>
          <a:bodyPr wrap="square" rtlCol="0">
            <a:spAutoFit/>
          </a:bodyPr>
          <a:lstStyle/>
          <a:p>
            <a:r>
              <a:rPr lang="en-US" dirty="0" smtClean="0"/>
              <a:t>Will Africans accept  African Americans and this African American plan?</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969" y="3657600"/>
            <a:ext cx="2705100" cy="16859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7" y="3495675"/>
            <a:ext cx="2466975" cy="1847850"/>
          </a:xfrm>
          <a:prstGeom prst="rect">
            <a:avLst/>
          </a:prstGeom>
        </p:spPr>
      </p:pic>
    </p:spTree>
    <p:extLst>
      <p:ext uri="{BB962C8B-B14F-4D97-AF65-F5344CB8AC3E}">
        <p14:creationId xmlns:p14="http://schemas.microsoft.com/office/powerpoint/2010/main" val="1875942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Difference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1" y="1524000"/>
            <a:ext cx="4194154" cy="1752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400" y="3886200"/>
            <a:ext cx="3912461" cy="2438400"/>
          </a:xfrm>
        </p:spPr>
      </p:pic>
      <p:sp>
        <p:nvSpPr>
          <p:cNvPr id="7" name="TextBox 6"/>
          <p:cNvSpPr txBox="1"/>
          <p:nvPr/>
        </p:nvSpPr>
        <p:spPr>
          <a:xfrm>
            <a:off x="5715000" y="941457"/>
            <a:ext cx="32766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2015 - 2016</a:t>
            </a:r>
            <a:endParaRPr lang="en-US" sz="40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5252" y="1628409"/>
            <a:ext cx="4246880" cy="14478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9796" y="4030690"/>
            <a:ext cx="3173604" cy="2104237"/>
          </a:xfrm>
          <a:prstGeom prst="rect">
            <a:avLst/>
          </a:prstGeom>
        </p:spPr>
      </p:pic>
    </p:spTree>
    <p:extLst>
      <p:ext uri="{BB962C8B-B14F-4D97-AF65-F5344CB8AC3E}">
        <p14:creationId xmlns:p14="http://schemas.microsoft.com/office/powerpoint/2010/main" val="5948931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2743200"/>
            <a:ext cx="4295775" cy="2147888"/>
          </a:xfrm>
        </p:spPr>
      </p:pic>
      <p:sp>
        <p:nvSpPr>
          <p:cNvPr id="3" name="TextBox 2"/>
          <p:cNvSpPr txBox="1"/>
          <p:nvPr/>
        </p:nvSpPr>
        <p:spPr>
          <a:xfrm>
            <a:off x="7010400" y="914400"/>
            <a:ext cx="1905000" cy="830997"/>
          </a:xfrm>
          <a:prstGeom prst="rect">
            <a:avLst/>
          </a:prstGeom>
          <a:noFill/>
        </p:spPr>
        <p:txBody>
          <a:bodyPr wrap="square" rtlCol="0">
            <a:spAutoFit/>
          </a:bodyPr>
          <a:lstStyle/>
          <a:p>
            <a:r>
              <a:rPr lang="en-US" sz="4800" dirty="0" smtClean="0"/>
              <a:t>1960’s</a:t>
            </a:r>
            <a:endParaRPr lang="en-US" sz="4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40" y="2743200"/>
            <a:ext cx="3893932" cy="2228850"/>
          </a:xfrm>
          <a:prstGeom prst="rect">
            <a:avLst/>
          </a:prstGeom>
        </p:spPr>
      </p:pic>
    </p:spTree>
    <p:extLst>
      <p:ext uri="{BB962C8B-B14F-4D97-AF65-F5344CB8AC3E}">
        <p14:creationId xmlns:p14="http://schemas.microsoft.com/office/powerpoint/2010/main" val="15941643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2514600"/>
            <a:ext cx="4413818" cy="2471738"/>
          </a:xfr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029200" y="2438400"/>
            <a:ext cx="3861033" cy="2944031"/>
          </a:xfrm>
          <a:prstGeom prst="rect">
            <a:avLst/>
          </a:prstGeom>
        </p:spPr>
      </p:pic>
      <p:sp>
        <p:nvSpPr>
          <p:cNvPr id="4" name="TextBox 3"/>
          <p:cNvSpPr txBox="1"/>
          <p:nvPr/>
        </p:nvSpPr>
        <p:spPr>
          <a:xfrm>
            <a:off x="6629400" y="1143000"/>
            <a:ext cx="2057400"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1930</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5667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rotWithShape="1">
          <a:blip r:embed="rId2" cstate="email">
            <a:extLst>
              <a:ext uri="{28A0092B-C50C-407E-A947-70E740481C1C}">
                <a14:useLocalDpi xmlns:a14="http://schemas.microsoft.com/office/drawing/2010/main" val="0"/>
              </a:ext>
            </a:extLst>
          </a:blip>
          <a:srcRect/>
          <a:stretch/>
        </p:blipFill>
        <p:spPr>
          <a:xfrm>
            <a:off x="304800" y="2590800"/>
            <a:ext cx="4114802" cy="2209801"/>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590800"/>
            <a:ext cx="3657600" cy="2250831"/>
          </a:xfrm>
          <a:prstGeom prst="rect">
            <a:avLst/>
          </a:prstGeom>
        </p:spPr>
      </p:pic>
      <p:sp>
        <p:nvSpPr>
          <p:cNvPr id="4" name="TextBox 3"/>
          <p:cNvSpPr txBox="1"/>
          <p:nvPr/>
        </p:nvSpPr>
        <p:spPr>
          <a:xfrm>
            <a:off x="6553200" y="1143000"/>
            <a:ext cx="22860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1900</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6426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1752600"/>
            <a:ext cx="3171825" cy="116205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599" y="3048000"/>
            <a:ext cx="3983969" cy="3424238"/>
          </a:xfrm>
        </p:spPr>
      </p:pic>
      <p:sp>
        <p:nvSpPr>
          <p:cNvPr id="3" name="TextBox 2"/>
          <p:cNvSpPr txBox="1"/>
          <p:nvPr/>
        </p:nvSpPr>
        <p:spPr>
          <a:xfrm>
            <a:off x="6858000" y="1143000"/>
            <a:ext cx="18288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1800</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9622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than just something in common, we are the same.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29000" y="1981200"/>
            <a:ext cx="3004542" cy="3433762"/>
          </a:xfrm>
        </p:spPr>
      </p:pic>
    </p:spTree>
    <p:extLst>
      <p:ext uri="{BB962C8B-B14F-4D97-AF65-F5344CB8AC3E}">
        <p14:creationId xmlns:p14="http://schemas.microsoft.com/office/powerpoint/2010/main" val="1190560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Country in the World! Because?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4038600"/>
            <a:ext cx="4111607" cy="260985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 y="1285059"/>
            <a:ext cx="3581001" cy="2590800"/>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08512" y="1318554"/>
            <a:ext cx="4075113" cy="203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00600" y="4114800"/>
            <a:ext cx="407150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8596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1066800"/>
            <a:ext cx="7974978" cy="5988571"/>
          </a:xfrm>
        </p:spPr>
      </p:pic>
    </p:spTree>
    <p:extLst>
      <p:ext uri="{BB962C8B-B14F-4D97-AF65-F5344CB8AC3E}">
        <p14:creationId xmlns:p14="http://schemas.microsoft.com/office/powerpoint/2010/main" val="7982719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5 Page 17</a:t>
            </a:r>
            <a:endParaRPr lang="en-US" dirty="0"/>
          </a:p>
        </p:txBody>
      </p:sp>
      <p:sp>
        <p:nvSpPr>
          <p:cNvPr id="3" name="Text Placeholder 2"/>
          <p:cNvSpPr>
            <a:spLocks noGrp="1"/>
          </p:cNvSpPr>
          <p:nvPr>
            <p:ph type="body" idx="1"/>
          </p:nvPr>
        </p:nvSpPr>
        <p:spPr/>
        <p:txBody>
          <a:bodyPr>
            <a:noAutofit/>
          </a:bodyPr>
          <a:lstStyle/>
          <a:p>
            <a:r>
              <a:rPr lang="en-US" sz="2000" b="1" dirty="0" smtClean="0">
                <a:latin typeface="Arial" panose="020B0604020202020204" pitchFamily="34" charset="0"/>
                <a:cs typeface="Arial" panose="020B0604020202020204" pitchFamily="34" charset="0"/>
              </a:rPr>
              <a:t>But I’m always me</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9347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latin typeface="Arial" panose="020B0604020202020204" pitchFamily="34" charset="0"/>
                <a:cs typeface="Arial" panose="020B0604020202020204" pitchFamily="34" charset="0"/>
              </a:rPr>
              <a:t>End of Part I</a:t>
            </a:r>
            <a:endParaRPr lang="en-US" sz="8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734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6248400" y="2286000"/>
            <a:ext cx="2438400" cy="425669"/>
          </a:xfrm>
        </p:spPr>
        <p:txBody>
          <a:bodyPr>
            <a:normAutofit fontScale="92500"/>
          </a:bodyPr>
          <a:lstStyle/>
          <a:p>
            <a:r>
              <a:rPr lang="en-US" dirty="0" smtClean="0"/>
              <a:t>www.corenovus.org</a:t>
            </a:r>
            <a:endParaRPr lang="en-US" dirty="0"/>
          </a:p>
        </p:txBody>
      </p:sp>
      <p:sp>
        <p:nvSpPr>
          <p:cNvPr id="3" name="Title 2"/>
          <p:cNvSpPr>
            <a:spLocks noGrp="1"/>
          </p:cNvSpPr>
          <p:nvPr>
            <p:ph type="title"/>
          </p:nvPr>
        </p:nvSpPr>
        <p:spPr>
          <a:xfrm>
            <a:off x="76200" y="3501459"/>
            <a:ext cx="7315200" cy="914400"/>
          </a:xfrm>
        </p:spPr>
        <p:txBody>
          <a:bodyPr>
            <a:normAutofit/>
          </a:bodyPr>
          <a:lstStyle/>
          <a:p>
            <a:r>
              <a:rPr lang="en-US" sz="4000" dirty="0" smtClean="0"/>
              <a:t>A Nation Building Plan</a:t>
            </a:r>
            <a:endParaRPr lang="en-US" sz="4000" dirty="0"/>
          </a:p>
        </p:txBody>
      </p:sp>
      <p:sp>
        <p:nvSpPr>
          <p:cNvPr id="4" name="TextBox 3"/>
          <p:cNvSpPr txBox="1"/>
          <p:nvPr/>
        </p:nvSpPr>
        <p:spPr>
          <a:xfrm>
            <a:off x="4648200" y="838200"/>
            <a:ext cx="2667000" cy="1200329"/>
          </a:xfrm>
          <a:prstGeom prst="rect">
            <a:avLst/>
          </a:prstGeom>
          <a:noFill/>
        </p:spPr>
        <p:txBody>
          <a:bodyPr wrap="square" rtlCol="0">
            <a:spAutoFit/>
          </a:bodyPr>
          <a:lstStyle/>
          <a:p>
            <a:r>
              <a:rPr lang="en-US" sz="7200" dirty="0" smtClean="0">
                <a:latin typeface="Arial" panose="020B0604020202020204" pitchFamily="34" charset="0"/>
                <a:cs typeface="Arial" panose="020B0604020202020204" pitchFamily="34" charset="0"/>
              </a:rPr>
              <a:t>Part II</a:t>
            </a:r>
            <a:endParaRPr lang="en-US" sz="7200" dirty="0">
              <a:latin typeface="Arial" panose="020B0604020202020204" pitchFamily="34" charset="0"/>
              <a:cs typeface="Arial" panose="020B0604020202020204" pitchFamily="34" charset="0"/>
            </a:endParaRPr>
          </a:p>
        </p:txBody>
      </p:sp>
      <p:sp>
        <p:nvSpPr>
          <p:cNvPr id="5" name="TextBox 4"/>
          <p:cNvSpPr txBox="1"/>
          <p:nvPr/>
        </p:nvSpPr>
        <p:spPr>
          <a:xfrm>
            <a:off x="685800" y="3352800"/>
            <a:ext cx="1676400" cy="369332"/>
          </a:xfrm>
          <a:prstGeom prst="rect">
            <a:avLst/>
          </a:prstGeom>
          <a:noFill/>
        </p:spPr>
        <p:txBody>
          <a:bodyPr wrap="square" rtlCol="0">
            <a:spAutoFit/>
          </a:bodyPr>
          <a:lstStyle/>
          <a:p>
            <a:r>
              <a:rPr lang="en-US" dirty="0" smtClean="0">
                <a:solidFill>
                  <a:schemeClr val="accent2"/>
                </a:solidFill>
                <a:latin typeface="Arial" panose="020B0604020202020204" pitchFamily="34" charset="0"/>
                <a:cs typeface="Arial" panose="020B0604020202020204" pitchFamily="34" charset="0"/>
              </a:rPr>
              <a:t>Introducing</a:t>
            </a:r>
            <a:endParaRPr lang="en-US" dirty="0">
              <a:solidFill>
                <a:schemeClr val="accent2"/>
              </a:solidFill>
              <a:latin typeface="Arial" panose="020B0604020202020204" pitchFamily="34" charset="0"/>
              <a:cs typeface="Arial" panose="020B0604020202020204" pitchFamily="34" charset="0"/>
            </a:endParaRPr>
          </a:p>
        </p:txBody>
      </p:sp>
      <p:sp>
        <p:nvSpPr>
          <p:cNvPr id="6" name="TextBox 5"/>
          <p:cNvSpPr txBox="1"/>
          <p:nvPr/>
        </p:nvSpPr>
        <p:spPr>
          <a:xfrm>
            <a:off x="5181600" y="4572892"/>
            <a:ext cx="2247900" cy="369332"/>
          </a:xfrm>
          <a:prstGeom prst="rect">
            <a:avLst/>
          </a:prstGeom>
          <a:noFill/>
        </p:spPr>
        <p:txBody>
          <a:bodyPr wrap="square" rtlCol="0">
            <a:spAutoFit/>
          </a:bodyPr>
          <a:lstStyle/>
          <a:p>
            <a:r>
              <a:rPr lang="en-US" dirty="0" smtClean="0">
                <a:solidFill>
                  <a:schemeClr val="accent1"/>
                </a:solidFill>
                <a:latin typeface="Arial" panose="020B0604020202020204" pitchFamily="34" charset="0"/>
                <a:cs typeface="Arial" panose="020B0604020202020204" pitchFamily="34" charset="0"/>
              </a:rPr>
              <a:t>Dead Mall Projects</a:t>
            </a:r>
            <a:endParaRPr lang="en-US" dirty="0">
              <a:solidFill>
                <a:schemeClr val="accent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0" y="3404755"/>
            <a:ext cx="1524000" cy="103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76200"/>
            <a:ext cx="226582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2239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229600" cy="707886"/>
          </a:xfrm>
          <a:prstGeom prst="rect">
            <a:avLst/>
          </a:prstGeom>
          <a:noFill/>
        </p:spPr>
        <p:txBody>
          <a:bodyPr wrap="square" rtlCol="0">
            <a:normAutofit fontScale="25000" lnSpcReduction="20000"/>
          </a:bodyPr>
          <a:lstStyle/>
          <a:p>
            <a:r>
              <a:rPr lang="en-US" sz="9600" b="1" dirty="0" smtClean="0">
                <a:solidFill>
                  <a:schemeClr val="tx1">
                    <a:lumMod val="85000"/>
                    <a:lumOff val="15000"/>
                  </a:schemeClr>
                </a:solidFill>
                <a:latin typeface="Arial" panose="020B0604020202020204" pitchFamily="34" charset="0"/>
                <a:cs typeface="Arial" panose="020B0604020202020204" pitchFamily="34" charset="0"/>
              </a:rPr>
              <a:t>A transparent, humanitarian, all inclusive, global, green, </a:t>
            </a:r>
            <a:r>
              <a:rPr lang="en-US" sz="9600" b="1" dirty="0" err="1" smtClean="0">
                <a:solidFill>
                  <a:schemeClr val="tx1">
                    <a:lumMod val="85000"/>
                    <a:lumOff val="15000"/>
                  </a:schemeClr>
                </a:solidFill>
                <a:latin typeface="Arial" panose="020B0604020202020204" pitchFamily="34" charset="0"/>
                <a:cs typeface="Arial" panose="020B0604020202020204" pitchFamily="34" charset="0"/>
              </a:rPr>
              <a:t>transhumanistic</a:t>
            </a:r>
            <a:r>
              <a:rPr lang="en-US" sz="9600" b="1" dirty="0">
                <a:solidFill>
                  <a:schemeClr val="tx1">
                    <a:lumMod val="85000"/>
                    <a:lumOff val="15000"/>
                  </a:schemeClr>
                </a:solidFill>
                <a:latin typeface="Arial" panose="020B0604020202020204" pitchFamily="34" charset="0"/>
                <a:cs typeface="Arial" panose="020B0604020202020204" pitchFamily="34" charset="0"/>
              </a:rPr>
              <a:t>, </a:t>
            </a:r>
            <a:r>
              <a:rPr lang="en-US" sz="9600" b="1" dirty="0" smtClean="0">
                <a:solidFill>
                  <a:schemeClr val="tx1">
                    <a:lumMod val="85000"/>
                    <a:lumOff val="15000"/>
                  </a:schemeClr>
                </a:solidFill>
                <a:latin typeface="Arial" panose="020B0604020202020204" pitchFamily="34" charset="0"/>
                <a:cs typeface="Arial" panose="020B0604020202020204" pitchFamily="34" charset="0"/>
              </a:rPr>
              <a:t>multi-planetary</a:t>
            </a:r>
            <a:r>
              <a:rPr lang="en-US" sz="9600" b="1" dirty="0">
                <a:solidFill>
                  <a:schemeClr val="tx1">
                    <a:lumMod val="85000"/>
                    <a:lumOff val="15000"/>
                  </a:schemeClr>
                </a:solidFill>
                <a:latin typeface="Arial" panose="020B0604020202020204" pitchFamily="34" charset="0"/>
                <a:cs typeface="Arial" panose="020B0604020202020204" pitchFamily="34" charset="0"/>
              </a:rPr>
              <a:t>, </a:t>
            </a:r>
            <a:r>
              <a:rPr lang="en-US" sz="9600" b="1" dirty="0" smtClean="0">
                <a:solidFill>
                  <a:schemeClr val="tx1">
                    <a:lumMod val="85000"/>
                    <a:lumOff val="15000"/>
                  </a:schemeClr>
                </a:solidFill>
                <a:latin typeface="Arial" panose="020B0604020202020204" pitchFamily="34" charset="0"/>
                <a:cs typeface="Arial" panose="020B0604020202020204" pitchFamily="34" charset="0"/>
              </a:rPr>
              <a:t>cultural &amp; psychological changing</a:t>
            </a:r>
          </a:p>
          <a:p>
            <a:endParaRPr lang="en-US" sz="4000" b="1" dirty="0">
              <a:solidFill>
                <a:schemeClr val="tx1">
                  <a:lumMod val="85000"/>
                  <a:lumOff val="15000"/>
                </a:schemeClr>
              </a:solidFill>
              <a:latin typeface="+mj-lt"/>
              <a:cs typeface="Arial" pitchFamily="34" charset="0"/>
            </a:endParaRPr>
          </a:p>
          <a:p>
            <a:endParaRPr lang="en-US" sz="4000" b="1" dirty="0" smtClean="0">
              <a:solidFill>
                <a:schemeClr val="tx1">
                  <a:lumMod val="85000"/>
                  <a:lumOff val="15000"/>
                </a:schemeClr>
              </a:solidFill>
              <a:latin typeface="+mj-lt"/>
              <a:cs typeface="Arial" pitchFamily="34" charset="0"/>
            </a:endParaRPr>
          </a:p>
          <a:p>
            <a:r>
              <a:rPr lang="en-US" sz="12800" b="1" dirty="0" smtClean="0">
                <a:solidFill>
                  <a:schemeClr val="tx1">
                    <a:lumMod val="85000"/>
                    <a:lumOff val="15000"/>
                  </a:schemeClr>
                </a:solidFill>
                <a:latin typeface="Arial" panose="020B0604020202020204" pitchFamily="34" charset="0"/>
                <a:cs typeface="Arial" panose="020B0604020202020204" pitchFamily="34" charset="0"/>
              </a:rPr>
              <a:t>Plan.</a:t>
            </a:r>
            <a:endParaRPr lang="en-US" sz="12800"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4495800"/>
            <a:ext cx="8458200" cy="1143000"/>
          </a:xfrm>
          <a:prstGeom prst="rect">
            <a:avLst/>
          </a:prstGeom>
          <a:noFill/>
        </p:spPr>
        <p:txBody>
          <a:bodyPr wrap="none" rtlCol="0">
            <a:noAutofit/>
          </a:bodyPr>
          <a:lstStyle/>
          <a:p>
            <a:pPr algn="ctr"/>
            <a:r>
              <a:rPr lang="en-US" sz="3200" b="1" dirty="0" smtClean="0">
                <a:solidFill>
                  <a:schemeClr val="tx1">
                    <a:lumMod val="75000"/>
                    <a:lumOff val="25000"/>
                  </a:schemeClr>
                </a:solidFill>
                <a:latin typeface="Arial" panose="020B0604020202020204" pitchFamily="34" charset="0"/>
                <a:cs typeface="Arial" panose="020B0604020202020204" pitchFamily="34" charset="0"/>
              </a:rPr>
              <a:t>You belong in America, should reclaim </a:t>
            </a:r>
          </a:p>
          <a:p>
            <a:pPr algn="ctr"/>
            <a:r>
              <a:rPr lang="en-US" sz="3200" b="1" dirty="0" smtClean="0">
                <a:solidFill>
                  <a:schemeClr val="tx1">
                    <a:lumMod val="75000"/>
                    <a:lumOff val="25000"/>
                  </a:schemeClr>
                </a:solidFill>
                <a:latin typeface="Arial" panose="020B0604020202020204" pitchFamily="34" charset="0"/>
                <a:cs typeface="Arial" panose="020B0604020202020204" pitchFamily="34" charset="0"/>
              </a:rPr>
              <a:t>the Diaspora and begin to </a:t>
            </a:r>
          </a:p>
          <a:p>
            <a:pPr algn="ctr"/>
            <a:r>
              <a:rPr lang="en-US" sz="3200" b="1" dirty="0" smtClean="0">
                <a:solidFill>
                  <a:schemeClr val="tx1">
                    <a:lumMod val="75000"/>
                    <a:lumOff val="25000"/>
                  </a:schemeClr>
                </a:solidFill>
                <a:latin typeface="Arial" panose="020B0604020202020204" pitchFamily="34" charset="0"/>
                <a:cs typeface="Arial" panose="020B0604020202020204" pitchFamily="34" charset="0"/>
              </a:rPr>
              <a:t>create  the United States of Africa</a:t>
            </a:r>
            <a:endParaRPr lang="en-US" sz="3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762000" y="1946209"/>
            <a:ext cx="2057400" cy="2057400"/>
            <a:chOff x="762000" y="1946209"/>
            <a:chExt cx="2057400" cy="2057400"/>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The Past</a:t>
              </a:r>
              <a:endParaRPr lang="en-US" sz="2400" b="1" dirty="0">
                <a:solidFill>
                  <a:schemeClr val="bg1"/>
                </a:solidFill>
                <a:effectLst>
                  <a:outerShdw blurRad="50800" dist="25400" dir="5400000" algn="t" rotWithShape="0">
                    <a:prstClr val="black">
                      <a:alpha val="15000"/>
                    </a:prstClr>
                  </a:outerShdw>
                </a:effectLst>
              </a:endParaRPr>
            </a:p>
          </p:txBody>
        </p:sp>
      </p:grpSp>
      <p:grpSp>
        <p:nvGrpSpPr>
          <p:cNvPr id="23" name="Group 22"/>
          <p:cNvGrpSpPr/>
          <p:nvPr/>
        </p:nvGrpSpPr>
        <p:grpSpPr>
          <a:xfrm>
            <a:off x="3565865" y="1944534"/>
            <a:ext cx="2057400" cy="2057400"/>
            <a:chOff x="3543300" y="1946209"/>
            <a:chExt cx="2057400" cy="2057400"/>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TextBox 15"/>
            <p:cNvSpPr txBox="1"/>
            <p:nvPr/>
          </p:nvSpPr>
          <p:spPr>
            <a:xfrm>
              <a:off x="3601872" y="2701385"/>
              <a:ext cx="1931160" cy="665695"/>
            </a:xfrm>
            <a:prstGeom prst="rect">
              <a:avLst/>
            </a:prstGeom>
            <a:noFill/>
          </p:spPr>
          <p:txBody>
            <a:bodyPr wrap="square" rtlCol="0">
              <a:normAutofit/>
            </a:bodyPr>
            <a:lstStyle/>
            <a:p>
              <a:pPr algn="ctr">
                <a:lnSpc>
                  <a:spcPct val="80000"/>
                </a:lnSpc>
              </a:pPr>
              <a:r>
                <a:rPr lang="en-US" sz="2300" b="1" dirty="0" smtClean="0">
                  <a:solidFill>
                    <a:schemeClr val="bg1"/>
                  </a:solidFill>
                  <a:effectLst>
                    <a:outerShdw blurRad="50800" dist="25400" dir="5400000" algn="t" rotWithShape="0">
                      <a:prstClr val="black">
                        <a:alpha val="15000"/>
                      </a:prstClr>
                    </a:outerShdw>
                  </a:effectLst>
                </a:rPr>
                <a:t>The Present</a:t>
              </a:r>
              <a:endParaRPr lang="en-US" sz="2300" b="1" dirty="0">
                <a:solidFill>
                  <a:schemeClr val="bg1"/>
                </a:solidFill>
                <a:effectLst>
                  <a:outerShdw blurRad="50800" dist="25400" dir="5400000" algn="t" rotWithShape="0">
                    <a:prstClr val="black">
                      <a:alpha val="15000"/>
                    </a:prstClr>
                  </a:outerShdw>
                </a:effectLst>
              </a:endParaRPr>
            </a:p>
          </p:txBody>
        </p:sp>
      </p:grpSp>
      <p:grpSp>
        <p:nvGrpSpPr>
          <p:cNvPr id="24" name="Group 23"/>
          <p:cNvGrpSpPr/>
          <p:nvPr/>
        </p:nvGrpSpPr>
        <p:grpSpPr>
          <a:xfrm>
            <a:off x="6324600" y="1953643"/>
            <a:ext cx="2057400" cy="2057400"/>
            <a:chOff x="6324600" y="1953643"/>
            <a:chExt cx="2057400" cy="2057400"/>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8"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The Future</a:t>
              </a:r>
              <a:endParaRPr lang="en-US" sz="2300" b="1" dirty="0">
                <a:solidFill>
                  <a:schemeClr val="bg1"/>
                </a:solidFill>
                <a:effectLst>
                  <a:outerShdw blurRad="50800" dist="25400" dir="5400000" algn="t" rotWithShape="0">
                    <a:prstClr val="black">
                      <a:alpha val="15000"/>
                    </a:prstClr>
                  </a:outerShdw>
                </a:effectLs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rotWithShape="1">
          <a:blip r:embed="rId2" cstate="email">
            <a:extLst>
              <a:ext uri="{28A0092B-C50C-407E-A947-70E740481C1C}">
                <a14:useLocalDpi xmlns:a14="http://schemas.microsoft.com/office/drawing/2010/main" val="0"/>
              </a:ext>
            </a:extLst>
          </a:blip>
          <a:srcRect/>
          <a:stretch/>
        </p:blipFill>
        <p:spPr>
          <a:xfrm>
            <a:off x="1066800" y="1066800"/>
            <a:ext cx="6908944" cy="5486400"/>
          </a:xfrm>
        </p:spPr>
      </p:pic>
      <p:sp>
        <p:nvSpPr>
          <p:cNvPr id="10" name="TextBox 9"/>
          <p:cNvSpPr txBox="1"/>
          <p:nvPr/>
        </p:nvSpPr>
        <p:spPr>
          <a:xfrm>
            <a:off x="3187002" y="6570821"/>
            <a:ext cx="59436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http://www.greeninfrastructurescotland.org.uk/green-infrastructure-community-engagement-fund</a:t>
            </a:r>
          </a:p>
        </p:txBody>
      </p:sp>
    </p:spTree>
    <p:extLst>
      <p:ext uri="{BB962C8B-B14F-4D97-AF65-F5344CB8AC3E}">
        <p14:creationId xmlns:p14="http://schemas.microsoft.com/office/powerpoint/2010/main" val="30278551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0" y="533400"/>
            <a:ext cx="4419600" cy="5539978"/>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People</a:t>
            </a:r>
          </a:p>
          <a:p>
            <a:r>
              <a:rPr lang="en-US" sz="2800" b="1" dirty="0" smtClean="0">
                <a:solidFill>
                  <a:schemeClr val="bg1"/>
                </a:solidFill>
                <a:latin typeface="Arial" panose="020B0604020202020204" pitchFamily="34" charset="0"/>
                <a:cs typeface="Arial" panose="020B0604020202020204" pitchFamily="34" charset="0"/>
              </a:rPr>
              <a:t>Plan</a:t>
            </a:r>
          </a:p>
          <a:p>
            <a:r>
              <a:rPr lang="en-US" sz="2800" b="1" dirty="0" smtClean="0">
                <a:solidFill>
                  <a:schemeClr val="bg1"/>
                </a:solidFill>
                <a:latin typeface="Arial" panose="020B0604020202020204" pitchFamily="34" charset="0"/>
                <a:cs typeface="Arial" panose="020B0604020202020204" pitchFamily="34" charset="0"/>
              </a:rPr>
              <a:t>Money</a:t>
            </a:r>
          </a:p>
          <a:p>
            <a:r>
              <a:rPr lang="en-US" sz="2800" b="1" dirty="0" smtClean="0">
                <a:solidFill>
                  <a:schemeClr val="bg1"/>
                </a:solidFill>
                <a:latin typeface="Arial" panose="020B0604020202020204" pitchFamily="34" charset="0"/>
                <a:cs typeface="Arial" panose="020B0604020202020204" pitchFamily="34" charset="0"/>
              </a:rPr>
              <a:t>Land</a:t>
            </a:r>
          </a:p>
          <a:p>
            <a:r>
              <a:rPr lang="en-US" sz="2800" b="1" dirty="0" smtClean="0">
                <a:solidFill>
                  <a:schemeClr val="bg1"/>
                </a:solidFill>
                <a:latin typeface="Arial" panose="020B0604020202020204" pitchFamily="34" charset="0"/>
                <a:cs typeface="Arial" panose="020B0604020202020204" pitchFamily="34" charset="0"/>
              </a:rPr>
              <a:t>Equipment</a:t>
            </a:r>
          </a:p>
          <a:p>
            <a:r>
              <a:rPr lang="en-US" sz="2800" b="1" dirty="0" smtClean="0">
                <a:solidFill>
                  <a:schemeClr val="bg1"/>
                </a:solidFill>
                <a:latin typeface="Arial" panose="020B0604020202020204" pitchFamily="34" charset="0"/>
                <a:cs typeface="Arial" panose="020B0604020202020204" pitchFamily="34" charset="0"/>
              </a:rPr>
              <a:t>Facilities</a:t>
            </a:r>
          </a:p>
          <a:p>
            <a:r>
              <a:rPr lang="en-US" sz="2800" b="1" dirty="0" smtClean="0">
                <a:solidFill>
                  <a:schemeClr val="bg1"/>
                </a:solidFill>
                <a:latin typeface="Arial" panose="020B0604020202020204" pitchFamily="34" charset="0"/>
                <a:cs typeface="Arial" panose="020B0604020202020204" pitchFamily="34" charset="0"/>
              </a:rPr>
              <a:t>Community Infrastructure</a:t>
            </a:r>
          </a:p>
          <a:p>
            <a:r>
              <a:rPr lang="en-US" sz="2800" b="1" dirty="0" smtClean="0">
                <a:solidFill>
                  <a:schemeClr val="bg1"/>
                </a:solidFill>
                <a:latin typeface="Arial" panose="020B0604020202020204" pitchFamily="34" charset="0"/>
                <a:cs typeface="Arial" panose="020B0604020202020204" pitchFamily="34" charset="0"/>
              </a:rPr>
              <a:t>Trucking</a:t>
            </a:r>
          </a:p>
          <a:p>
            <a:r>
              <a:rPr lang="en-US" sz="2800" b="1" dirty="0" smtClean="0">
                <a:solidFill>
                  <a:schemeClr val="bg1"/>
                </a:solidFill>
                <a:latin typeface="Arial" panose="020B0604020202020204" pitchFamily="34" charset="0"/>
                <a:cs typeface="Arial" panose="020B0604020202020204" pitchFamily="34" charset="0"/>
              </a:rPr>
              <a:t>Sea/Airports</a:t>
            </a:r>
          </a:p>
          <a:p>
            <a:r>
              <a:rPr lang="en-US" sz="2800" b="1" dirty="0" smtClean="0">
                <a:solidFill>
                  <a:schemeClr val="bg1"/>
                </a:solidFill>
                <a:latin typeface="Arial" panose="020B0604020202020204" pitchFamily="34" charset="0"/>
                <a:cs typeface="Arial" panose="020B0604020202020204" pitchFamily="34" charset="0"/>
              </a:rPr>
              <a:t>Export / Import</a:t>
            </a:r>
          </a:p>
          <a:p>
            <a:r>
              <a:rPr lang="en-US" sz="2800" b="1" dirty="0" smtClean="0">
                <a:solidFill>
                  <a:schemeClr val="bg1"/>
                </a:solidFill>
                <a:latin typeface="Arial" panose="020B0604020202020204" pitchFamily="34" charset="0"/>
                <a:cs typeface="Arial" panose="020B0604020202020204" pitchFamily="34" charset="0"/>
              </a:rPr>
              <a:t>African Infrastructure</a:t>
            </a:r>
          </a:p>
          <a:p>
            <a:endParaRPr lang="en-US" b="1" dirty="0" smtClean="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04800"/>
            <a:ext cx="3250276" cy="1752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3124200"/>
            <a:ext cx="3097876" cy="2061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 Nation State  Core Novus</a:t>
            </a:r>
            <a:br>
              <a:rPr lang="en-US" dirty="0" smtClean="0"/>
            </a:br>
            <a:r>
              <a:rPr lang="en-US" dirty="0" smtClean="0"/>
              <a:t>The Conscious Community </a:t>
            </a:r>
            <a:r>
              <a:rPr lang="en-US" dirty="0"/>
              <a:t> </a:t>
            </a:r>
            <a:r>
              <a:rPr lang="en-US" dirty="0" smtClean="0"/>
              <a:t>Plan Potentials</a:t>
            </a:r>
            <a:endParaRPr lang="en-US" dirty="0"/>
          </a:p>
        </p:txBody>
      </p:sp>
      <p:sp>
        <p:nvSpPr>
          <p:cNvPr id="3" name="Content Placeholder 2"/>
          <p:cNvSpPr>
            <a:spLocks noGrp="1"/>
          </p:cNvSpPr>
          <p:nvPr>
            <p:ph sz="half" idx="1"/>
          </p:nvPr>
        </p:nvSpPr>
        <p:spPr>
          <a:xfrm>
            <a:off x="304800" y="990600"/>
            <a:ext cx="4495800" cy="5562599"/>
          </a:xfrm>
        </p:spPr>
        <p:txBody>
          <a:bodyPr>
            <a:normAutofit fontScale="25000" lnSpcReduction="20000"/>
          </a:bodyPr>
          <a:lstStyle/>
          <a:p>
            <a:endParaRPr lang="en-US" sz="2400" dirty="0" smtClean="0"/>
          </a:p>
          <a:p>
            <a:r>
              <a:rPr lang="en-US" sz="8000" dirty="0" smtClean="0">
                <a:latin typeface="Arial" panose="020B0604020202020204" pitchFamily="34" charset="0"/>
                <a:cs typeface="Arial" panose="020B0604020202020204" pitchFamily="34" charset="0"/>
              </a:rPr>
              <a:t>Reparations in the form of low cost international trade (</a:t>
            </a:r>
            <a:r>
              <a:rPr lang="en-US" sz="8000" dirty="0">
                <a:latin typeface="Arial" panose="020B0604020202020204" pitchFamily="34" charset="0"/>
                <a:cs typeface="Arial" panose="020B0604020202020204" pitchFamily="34" charset="0"/>
              </a:rPr>
              <a:t>exports/imports</a:t>
            </a:r>
            <a:r>
              <a:rPr lang="en-US" sz="8000" dirty="0" smtClean="0">
                <a:latin typeface="Arial" panose="020B0604020202020204" pitchFamily="34" charset="0"/>
                <a:cs typeface="Arial" panose="020B0604020202020204" pitchFamily="34" charset="0"/>
              </a:rPr>
              <a:t>)</a:t>
            </a:r>
          </a:p>
          <a:p>
            <a:r>
              <a:rPr lang="en-US" sz="8000" dirty="0" smtClean="0">
                <a:latin typeface="Arial" panose="020B0604020202020204" pitchFamily="34" charset="0"/>
                <a:cs typeface="Arial" panose="020B0604020202020204" pitchFamily="34" charset="0"/>
              </a:rPr>
              <a:t>United States of Africa Development</a:t>
            </a:r>
          </a:p>
          <a:p>
            <a:r>
              <a:rPr lang="en-US" sz="8000" dirty="0" smtClean="0">
                <a:latin typeface="Arial" panose="020B0604020202020204" pitchFamily="34" charset="0"/>
                <a:cs typeface="Arial" panose="020B0604020202020204" pitchFamily="34" charset="0"/>
              </a:rPr>
              <a:t>Dual citizenship (America &amp; Africa)</a:t>
            </a:r>
          </a:p>
          <a:p>
            <a:r>
              <a:rPr lang="en-US" sz="8000" dirty="0" smtClean="0">
                <a:latin typeface="Arial" panose="020B0604020202020204" pitchFamily="34" charset="0"/>
                <a:cs typeface="Arial" panose="020B0604020202020204" pitchFamily="34" charset="0"/>
              </a:rPr>
              <a:t>Better life, better society (Self governed)</a:t>
            </a:r>
          </a:p>
          <a:p>
            <a:r>
              <a:rPr lang="en-US" sz="8000" dirty="0" smtClean="0">
                <a:latin typeface="Arial" panose="020B0604020202020204" pitchFamily="34" charset="0"/>
                <a:cs typeface="Arial" panose="020B0604020202020204" pitchFamily="34" charset="0"/>
              </a:rPr>
              <a:t>Global Humanitarian Agency Service (A FEMA)</a:t>
            </a:r>
          </a:p>
          <a:p>
            <a:r>
              <a:rPr lang="en-US" sz="8000" dirty="0" smtClean="0">
                <a:latin typeface="Arial" panose="020B0604020202020204" pitchFamily="34" charset="0"/>
                <a:cs typeface="Arial" panose="020B0604020202020204" pitchFamily="34" charset="0"/>
              </a:rPr>
              <a:t>Central Oasis Astro/Sky Terminal</a:t>
            </a:r>
          </a:p>
          <a:p>
            <a:pPr marL="0" indent="0">
              <a:buNone/>
            </a:pPr>
            <a:r>
              <a:rPr lang="en-US" sz="8000" dirty="0" smtClean="0">
                <a:latin typeface="Arial" panose="020B0604020202020204" pitchFamily="34" charset="0"/>
                <a:cs typeface="Arial" panose="020B0604020202020204" pitchFamily="34" charset="0"/>
              </a:rPr>
              <a:t>(COAST) Low orbit Satellite repair</a:t>
            </a:r>
          </a:p>
          <a:p>
            <a:r>
              <a:rPr lang="en-US" sz="8000" dirty="0" smtClean="0">
                <a:latin typeface="Arial" panose="020B0604020202020204" pitchFamily="34" charset="0"/>
                <a:cs typeface="Arial" panose="020B0604020202020204" pitchFamily="34" charset="0"/>
              </a:rPr>
              <a:t>Free Health care</a:t>
            </a:r>
          </a:p>
          <a:p>
            <a:r>
              <a:rPr lang="en-US" sz="8000" dirty="0" smtClean="0">
                <a:latin typeface="Arial" panose="020B0604020202020204" pitchFamily="34" charset="0"/>
                <a:cs typeface="Arial" panose="020B0604020202020204" pitchFamily="34" charset="0"/>
              </a:rPr>
              <a:t>Free/low cost energy</a:t>
            </a:r>
          </a:p>
          <a:p>
            <a:r>
              <a:rPr lang="en-US" sz="8000" dirty="0" smtClean="0">
                <a:latin typeface="Arial" panose="020B0604020202020204" pitchFamily="34" charset="0"/>
                <a:cs typeface="Arial" panose="020B0604020202020204" pitchFamily="34" charset="0"/>
              </a:rPr>
              <a:t>Free Education</a:t>
            </a:r>
          </a:p>
          <a:p>
            <a:r>
              <a:rPr lang="en-US" sz="8000" dirty="0" smtClean="0">
                <a:latin typeface="Arial" panose="020B0604020202020204" pitchFamily="34" charset="0"/>
                <a:cs typeface="Arial" panose="020B0604020202020204" pitchFamily="34" charset="0"/>
              </a:rPr>
              <a:t>City States </a:t>
            </a:r>
            <a:r>
              <a:rPr lang="en-US" sz="8000" dirty="0" smtClean="0">
                <a:latin typeface="Arial" panose="020B0604020202020204" pitchFamily="34" charset="0"/>
                <a:cs typeface="Arial" panose="020B0604020202020204" pitchFamily="34" charset="0"/>
              </a:rPr>
              <a:t>(Outside </a:t>
            </a:r>
            <a:r>
              <a:rPr lang="en-US" sz="8000" dirty="0" smtClean="0">
                <a:latin typeface="Arial" panose="020B0604020202020204" pitchFamily="34" charset="0"/>
                <a:cs typeface="Arial" panose="020B0604020202020204" pitchFamily="34" charset="0"/>
              </a:rPr>
              <a:t>of Africa)</a:t>
            </a:r>
          </a:p>
          <a:p>
            <a:r>
              <a:rPr lang="en-US" sz="8000" dirty="0" smtClean="0">
                <a:latin typeface="Arial" panose="020B0604020202020204" pitchFamily="34" charset="0"/>
                <a:cs typeface="Arial" panose="020B0604020202020204" pitchFamily="34" charset="0"/>
              </a:rPr>
              <a:t>A unifying language</a:t>
            </a:r>
          </a:p>
          <a:p>
            <a:r>
              <a:rPr lang="en-US" sz="8000" dirty="0" smtClean="0">
                <a:latin typeface="Arial" panose="020B0604020202020204" pitchFamily="34" charset="0"/>
                <a:cs typeface="Arial" panose="020B0604020202020204" pitchFamily="34" charset="0"/>
              </a:rPr>
              <a:t>Our own monetary system</a:t>
            </a:r>
          </a:p>
          <a:p>
            <a:r>
              <a:rPr lang="en-US" sz="8000" dirty="0" smtClean="0">
                <a:latin typeface="Arial" panose="020B0604020202020204" pitchFamily="34" charset="0"/>
                <a:cs typeface="Arial" panose="020B0604020202020204" pitchFamily="34" charset="0"/>
              </a:rPr>
              <a:t>First Psychic </a:t>
            </a:r>
            <a:r>
              <a:rPr lang="en-US" sz="8000" dirty="0" smtClean="0">
                <a:latin typeface="Arial" panose="020B0604020202020204" pitchFamily="34" charset="0"/>
                <a:cs typeface="Arial" panose="020B0604020202020204" pitchFamily="34" charset="0"/>
              </a:rPr>
              <a:t>Research </a:t>
            </a:r>
            <a:r>
              <a:rPr lang="en-US" sz="8000" dirty="0" smtClean="0">
                <a:latin typeface="Arial" panose="020B0604020202020204" pitchFamily="34" charset="0"/>
                <a:cs typeface="Arial" panose="020B0604020202020204" pitchFamily="34" charset="0"/>
              </a:rPr>
              <a:t>Center</a:t>
            </a:r>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82935" y="1143000"/>
            <a:ext cx="3673929" cy="241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82935" y="3810000"/>
            <a:ext cx="3856265" cy="1754326"/>
          </a:xfrm>
          <a:prstGeom prst="rect">
            <a:avLst/>
          </a:prstGeom>
          <a:noFill/>
        </p:spPr>
        <p:txBody>
          <a:bodyPr wrap="square" rtlCol="0">
            <a:spAutoFit/>
          </a:bodyPr>
          <a:lstStyle/>
          <a:p>
            <a:pPr marL="285750" indent="-285750">
              <a:buFont typeface="Arial" panose="020B0604020202020204" pitchFamily="34" charset="0"/>
              <a:buChar char="•"/>
            </a:pPr>
            <a:r>
              <a:rPr lang="en-US" dirty="0"/>
              <a:t>Unified African Transportation System</a:t>
            </a:r>
          </a:p>
          <a:p>
            <a:pPr marL="285750" indent="-285750">
              <a:buFont typeface="Arial" panose="020B0604020202020204" pitchFamily="34" charset="0"/>
              <a:buChar char="•"/>
            </a:pPr>
            <a:r>
              <a:rPr lang="en-US" dirty="0"/>
              <a:t>Aeronautics/Space Agency &amp; Program</a:t>
            </a:r>
          </a:p>
          <a:p>
            <a:pPr marL="285750" indent="-285750">
              <a:buFont typeface="Arial" panose="020B0604020202020204" pitchFamily="34" charset="0"/>
              <a:buChar char="•"/>
            </a:pPr>
            <a:r>
              <a:rPr lang="en-US" dirty="0"/>
              <a:t>The Green Wall Initiative</a:t>
            </a:r>
          </a:p>
          <a:p>
            <a:pPr marL="285750" indent="-285750">
              <a:buFont typeface="Arial" panose="020B0604020202020204" pitchFamily="34" charset="0"/>
              <a:buChar char="•"/>
            </a:pPr>
            <a:r>
              <a:rPr lang="en-US" dirty="0"/>
              <a:t>Tourism</a:t>
            </a:r>
          </a:p>
        </p:txBody>
      </p:sp>
    </p:spTree>
    <p:extLst>
      <p:ext uri="{BB962C8B-B14F-4D97-AF65-F5344CB8AC3E}">
        <p14:creationId xmlns:p14="http://schemas.microsoft.com/office/powerpoint/2010/main" val="25590604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Nation State</a:t>
            </a:r>
            <a:endParaRPr lang="en-US" dirty="0"/>
          </a:p>
        </p:txBody>
      </p:sp>
      <p:sp>
        <p:nvSpPr>
          <p:cNvPr id="3" name="Content Placeholder 2"/>
          <p:cNvSpPr>
            <a:spLocks noGrp="1"/>
          </p:cNvSpPr>
          <p:nvPr>
            <p:ph sz="half" idx="1"/>
          </p:nvPr>
        </p:nvSpPr>
        <p:spPr>
          <a:xfrm>
            <a:off x="304800" y="1676400"/>
            <a:ext cx="4038600" cy="3971455"/>
          </a:xfrm>
        </p:spPr>
        <p:txBody>
          <a:bodyPr>
            <a:normAutofit fontScale="77500" lnSpcReduction="20000"/>
          </a:bodyPr>
          <a:lstStyle/>
          <a:p>
            <a:r>
              <a:rPr lang="en-US" dirty="0" smtClean="0"/>
              <a:t>Investors	</a:t>
            </a:r>
          </a:p>
          <a:p>
            <a:r>
              <a:rPr lang="en-US" dirty="0" smtClean="0"/>
              <a:t>Commerce</a:t>
            </a:r>
          </a:p>
          <a:p>
            <a:r>
              <a:rPr lang="en-US" dirty="0" smtClean="0"/>
              <a:t>Foreign investors</a:t>
            </a:r>
          </a:p>
          <a:p>
            <a:r>
              <a:rPr lang="en-US" dirty="0" smtClean="0"/>
              <a:t>Industry </a:t>
            </a:r>
          </a:p>
          <a:p>
            <a:r>
              <a:rPr lang="en-US" dirty="0" smtClean="0"/>
              <a:t>Trade</a:t>
            </a:r>
          </a:p>
          <a:p>
            <a:r>
              <a:rPr lang="en-US" dirty="0" smtClean="0"/>
              <a:t>World Bank</a:t>
            </a:r>
          </a:p>
          <a:p>
            <a:r>
              <a:rPr lang="en-US" dirty="0" smtClean="0"/>
              <a:t>Federal Reserve System</a:t>
            </a:r>
          </a:p>
          <a:p>
            <a:r>
              <a:rPr lang="en-US" dirty="0" smtClean="0"/>
              <a:t>Capitalism	</a:t>
            </a:r>
            <a:endParaRPr lang="en-US" dirty="0"/>
          </a:p>
        </p:txBody>
      </p:sp>
      <p:sp>
        <p:nvSpPr>
          <p:cNvPr id="4" name="Content Placeholder 3"/>
          <p:cNvSpPr>
            <a:spLocks noGrp="1"/>
          </p:cNvSpPr>
          <p:nvPr>
            <p:ph sz="half" idx="2"/>
          </p:nvPr>
        </p:nvSpPr>
        <p:spPr>
          <a:xfrm>
            <a:off x="4343400" y="1676400"/>
            <a:ext cx="4343400" cy="3048000"/>
          </a:xfrm>
        </p:spPr>
        <p:txBody>
          <a:bodyPr>
            <a:normAutofit fontScale="77500" lnSpcReduction="20000"/>
          </a:bodyPr>
          <a:lstStyle/>
          <a:p>
            <a:r>
              <a:rPr lang="en-US" dirty="0" smtClean="0"/>
              <a:t>Resource Based Economy</a:t>
            </a:r>
          </a:p>
          <a:p>
            <a:r>
              <a:rPr lang="en-US" dirty="0" smtClean="0"/>
              <a:t> Barter/Modified Versions</a:t>
            </a:r>
          </a:p>
          <a:p>
            <a:r>
              <a:rPr lang="en-US" dirty="0" smtClean="0"/>
              <a:t>Credit </a:t>
            </a:r>
            <a:r>
              <a:rPr lang="en-US" dirty="0"/>
              <a:t>systems/Bit coin</a:t>
            </a:r>
          </a:p>
          <a:p>
            <a:r>
              <a:rPr lang="en-US" dirty="0" smtClean="0"/>
              <a:t>World Bank Alternative</a:t>
            </a:r>
          </a:p>
          <a:p>
            <a:r>
              <a:rPr lang="en-US" dirty="0" smtClean="0"/>
              <a:t>Alternative Monetary Systems</a:t>
            </a:r>
          </a:p>
          <a:p>
            <a:r>
              <a:rPr lang="en-US" dirty="0" smtClean="0"/>
              <a:t>Core Novus Plan, not lucrative  nor entrepreneurial, based in scientific socialism and a whole lot of love and sacrifice.</a:t>
            </a:r>
          </a:p>
          <a:p>
            <a:endParaRPr lang="en-US" dirty="0"/>
          </a:p>
        </p:txBody>
      </p:sp>
    </p:spTree>
    <p:extLst>
      <p:ext uri="{BB962C8B-B14F-4D97-AF65-F5344CB8AC3E}">
        <p14:creationId xmlns:p14="http://schemas.microsoft.com/office/powerpoint/2010/main" val="309663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25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75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75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75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75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75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 calcmode="lin" valueType="num">
                                      <p:cBhvr additive="base">
                                        <p:cTn id="6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 calcmode="lin" valueType="num">
                                      <p:cBhvr additive="base">
                                        <p:cTn id="6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
                                            <p:txEl>
                                              <p:pRg st="3" end="3"/>
                                            </p:txEl>
                                          </p:spTgt>
                                        </p:tgtEl>
                                        <p:attrNameLst>
                                          <p:attrName>style.visibility</p:attrName>
                                        </p:attrNameLst>
                                      </p:cBhvr>
                                      <p:to>
                                        <p:strVal val="visible"/>
                                      </p:to>
                                    </p:set>
                                    <p:animEffect transition="in" filter="fade">
                                      <p:cBhvr>
                                        <p:cTn id="73" dur="1000"/>
                                        <p:tgtEl>
                                          <p:spTgt spid="4">
                                            <p:txEl>
                                              <p:pRg st="3" end="3"/>
                                            </p:txEl>
                                          </p:spTgt>
                                        </p:tgtEl>
                                      </p:cBhvr>
                                    </p:animEffect>
                                    <p:anim calcmode="lin" valueType="num">
                                      <p:cBhvr>
                                        <p:cTn id="7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
                                            <p:txEl>
                                              <p:pRg st="4" end="4"/>
                                            </p:txEl>
                                          </p:spTgt>
                                        </p:tgtEl>
                                        <p:attrNameLst>
                                          <p:attrName>style.visibility</p:attrName>
                                        </p:attrNameLst>
                                      </p:cBhvr>
                                      <p:to>
                                        <p:strVal val="visible"/>
                                      </p:to>
                                    </p:set>
                                    <p:animEffect transition="in" filter="fade">
                                      <p:cBhvr>
                                        <p:cTn id="80" dur="1000"/>
                                        <p:tgtEl>
                                          <p:spTgt spid="4">
                                            <p:txEl>
                                              <p:pRg st="4" end="4"/>
                                            </p:txEl>
                                          </p:spTgt>
                                        </p:tgtEl>
                                      </p:cBhvr>
                                    </p:animEffect>
                                    <p:anim calcmode="lin" valueType="num">
                                      <p:cBhvr>
                                        <p:cTn id="8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4">
                                            <p:txEl>
                                              <p:pRg st="5" end="5"/>
                                            </p:txEl>
                                          </p:spTgt>
                                        </p:tgtEl>
                                        <p:attrNameLst>
                                          <p:attrName>style.visibility</p:attrName>
                                        </p:attrNameLst>
                                      </p:cBhvr>
                                      <p:to>
                                        <p:strVal val="visible"/>
                                      </p:to>
                                    </p:set>
                                    <p:animEffect transition="in" filter="fade">
                                      <p:cBhvr>
                                        <p:cTn id="87" dur="1000"/>
                                        <p:tgtEl>
                                          <p:spTgt spid="4">
                                            <p:txEl>
                                              <p:pRg st="5" end="5"/>
                                            </p:txEl>
                                          </p:spTgt>
                                        </p:tgtEl>
                                      </p:cBhvr>
                                    </p:animEffect>
                                    <p:anim calcmode="lin" valueType="num">
                                      <p:cBhvr>
                                        <p:cTn id="8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 Malls”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398" y="4013384"/>
            <a:ext cx="4114801" cy="273821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4038600"/>
            <a:ext cx="4038600" cy="2687505"/>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 y="1031212"/>
            <a:ext cx="5098193" cy="2854988"/>
          </a:xfrm>
          <a:prstGeom prst="rect">
            <a:avLst/>
          </a:prstGeom>
        </p:spPr>
      </p:pic>
    </p:spTree>
    <p:extLst>
      <p:ext uri="{BB962C8B-B14F-4D97-AF65-F5344CB8AC3E}">
        <p14:creationId xmlns:p14="http://schemas.microsoft.com/office/powerpoint/2010/main" val="3058905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Dream</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20592318">
            <a:off x="152400" y="1143000"/>
            <a:ext cx="3720568" cy="20574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90800" y="2819400"/>
            <a:ext cx="3750468" cy="2100262"/>
          </a:xfr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0279135">
            <a:off x="5289905" y="4297867"/>
            <a:ext cx="3255558" cy="243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1107070">
            <a:off x="152400" y="4268458"/>
            <a:ext cx="3657600" cy="243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891122">
            <a:off x="5181600" y="1125165"/>
            <a:ext cx="3719513" cy="1937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52080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within the same community</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447800"/>
            <a:ext cx="3657600" cy="2876926"/>
          </a:xfrm>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4511315"/>
            <a:ext cx="4082143" cy="2286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809999"/>
            <a:ext cx="2895600" cy="298731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142999"/>
            <a:ext cx="3962400" cy="2636797"/>
          </a:xfrm>
          <a:prstGeom prst="rect">
            <a:avLst/>
          </a:prstGeom>
        </p:spPr>
      </p:pic>
    </p:spTree>
    <p:extLst>
      <p:ext uri="{BB962C8B-B14F-4D97-AF65-F5344CB8AC3E}">
        <p14:creationId xmlns:p14="http://schemas.microsoft.com/office/powerpoint/2010/main" val="21739801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Dead Mall Projects </a:t>
            </a:r>
            <a:br>
              <a:rPr lang="en-US" dirty="0" smtClean="0"/>
            </a:br>
            <a:r>
              <a:rPr lang="en-US" dirty="0" smtClean="0"/>
              <a:t>(City-State Experiments for the larger picture)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5432" y="1422259"/>
            <a:ext cx="4050943" cy="2031861"/>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95400"/>
            <a:ext cx="3990363" cy="2158721"/>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2937" y="3962400"/>
            <a:ext cx="4281575" cy="2127407"/>
          </a:xfrm>
          <a:prstGeom prst="rect">
            <a:avLst/>
          </a:prstGeom>
        </p:spPr>
      </p:pic>
      <p:sp>
        <p:nvSpPr>
          <p:cNvPr id="3" name="TextBox 2"/>
          <p:cNvSpPr txBox="1"/>
          <p:nvPr/>
        </p:nvSpPr>
        <p:spPr>
          <a:xfrm>
            <a:off x="4724399" y="3810000"/>
            <a:ext cx="4191001" cy="1200329"/>
          </a:xfrm>
          <a:prstGeom prst="rect">
            <a:avLst/>
          </a:prstGeom>
          <a:noFill/>
        </p:spPr>
        <p:txBody>
          <a:bodyPr wrap="square" rtlCol="0">
            <a:spAutoFit/>
          </a:bodyPr>
          <a:lstStyle/>
          <a:p>
            <a:r>
              <a:rPr lang="en-US" sz="3600" b="1" u="sng" dirty="0" smtClean="0">
                <a:latin typeface="Arial" panose="020B0604020202020204" pitchFamily="34" charset="0"/>
                <a:cs typeface="Arial" panose="020B0604020202020204" pitchFamily="34" charset="0"/>
              </a:rPr>
              <a:t>Control Group </a:t>
            </a:r>
            <a:r>
              <a:rPr lang="en-US" sz="3600" dirty="0" smtClean="0">
                <a:latin typeface="Arial" panose="020B0604020202020204" pitchFamily="34" charset="0"/>
                <a:cs typeface="Arial" panose="020B0604020202020204" pitchFamily="34" charset="0"/>
              </a:rPr>
              <a:t>– The Community</a:t>
            </a:r>
            <a:endParaRPr lang="en-US" sz="3600" dirty="0">
              <a:latin typeface="Arial" panose="020B0604020202020204" pitchFamily="34" charset="0"/>
              <a:cs typeface="Arial" panose="020B0604020202020204" pitchFamily="34" charset="0"/>
            </a:endParaRPr>
          </a:p>
        </p:txBody>
      </p:sp>
      <p:sp>
        <p:nvSpPr>
          <p:cNvPr id="4" name="TextBox 3"/>
          <p:cNvSpPr txBox="1"/>
          <p:nvPr/>
        </p:nvSpPr>
        <p:spPr>
          <a:xfrm>
            <a:off x="4724399" y="5181600"/>
            <a:ext cx="3837963" cy="1754326"/>
          </a:xfrm>
          <a:prstGeom prst="rect">
            <a:avLst/>
          </a:prstGeom>
          <a:noFill/>
        </p:spPr>
        <p:txBody>
          <a:bodyPr wrap="square" rtlCol="0">
            <a:spAutoFit/>
          </a:bodyPr>
          <a:lstStyle/>
          <a:p>
            <a:r>
              <a:rPr lang="en-US" sz="3600" b="1" u="sng" dirty="0" smtClean="0">
                <a:latin typeface="Arial" panose="020B0604020202020204" pitchFamily="34" charset="0"/>
                <a:cs typeface="Arial" panose="020B0604020202020204" pitchFamily="34" charset="0"/>
              </a:rPr>
              <a:t>Experimental Group </a:t>
            </a:r>
            <a:r>
              <a:rPr lang="en-US" sz="3600" dirty="0" smtClean="0">
                <a:latin typeface="Arial" panose="020B0604020202020204" pitchFamily="34" charset="0"/>
                <a:cs typeface="Arial" panose="020B0604020202020204" pitchFamily="34" charset="0"/>
              </a:rPr>
              <a:t>– Dead Mall Projects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24334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Dead Mall Projects….Why?</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2117" y="1109116"/>
            <a:ext cx="4305683" cy="3386684"/>
          </a:xfrm>
        </p:spPr>
      </p:pic>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4495800"/>
            <a:ext cx="4457768" cy="2329543"/>
          </a:xfrm>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1204092"/>
            <a:ext cx="3810000" cy="285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24400" y="4724400"/>
            <a:ext cx="4267200" cy="1569660"/>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Experimental group (Mall) and </a:t>
            </a:r>
          </a:p>
          <a:p>
            <a:pPr algn="ctr"/>
            <a:r>
              <a:rPr lang="en-US" sz="2400" dirty="0" smtClean="0">
                <a:latin typeface="Arial" panose="020B0604020202020204" pitchFamily="34" charset="0"/>
                <a:cs typeface="Arial" panose="020B0604020202020204" pitchFamily="34" charset="0"/>
              </a:rPr>
              <a:t>Control group (surrounding community)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37534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 Building businesses and projects ONLY!</a:t>
            </a:r>
            <a:endParaRPr lang="en-US"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5029200" y="1219200"/>
            <a:ext cx="3657600" cy="2209800"/>
          </a:xfrm>
        </p:spPr>
      </p:pic>
      <p:pic>
        <p:nvPicPr>
          <p:cNvPr id="8" name="Content Placeholder 7"/>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243673" y="1219200"/>
            <a:ext cx="3794927" cy="2612236"/>
          </a:xfr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3673" y="4191000"/>
            <a:ext cx="2963610" cy="2213816"/>
          </a:xfrm>
          <a:prstGeom prst="rect">
            <a:avLst/>
          </a:prstGeom>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05401" y="4191000"/>
            <a:ext cx="3200400" cy="209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7253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n-US" sz="2800" dirty="0" smtClean="0"/>
              <a:t>(Handout exercise 2 Page 5)</a:t>
            </a:r>
            <a:endParaRPr lang="en-US" sz="2800" dirty="0"/>
          </a:p>
        </p:txBody>
      </p:sp>
      <p:sp>
        <p:nvSpPr>
          <p:cNvPr id="5" name="Text Placeholder 4"/>
          <p:cNvSpPr>
            <a:spLocks noGrp="1"/>
          </p:cNvSpPr>
          <p:nvPr>
            <p:ph type="body" idx="1"/>
          </p:nvPr>
        </p:nvSpPr>
        <p:spPr/>
        <p:txBody>
          <a:bodyPr>
            <a:normAutofit/>
          </a:bodyPr>
          <a:lstStyle/>
          <a:p>
            <a:pPr lvl="0">
              <a:spcBef>
                <a:spcPts val="0"/>
              </a:spcBef>
            </a:pPr>
            <a:r>
              <a:rPr lang="en-US" sz="1700" b="1" dirty="0" smtClean="0">
                <a:solidFill>
                  <a:prstClr val="black">
                    <a:lumMod val="75000"/>
                    <a:lumOff val="25000"/>
                  </a:prstClr>
                </a:solidFill>
              </a:rPr>
              <a:t>Nona’s hair salon, Omar’s convenient store, Nancy’s boutique, Ernie’s Auto repair  </a:t>
            </a:r>
            <a:endParaRPr lang="en-US" sz="1700" b="1" dirty="0">
              <a:solidFill>
                <a:prstClr val="black">
                  <a:lumMod val="75000"/>
                  <a:lumOff val="2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3" y="4724400"/>
            <a:ext cx="3085471" cy="2053241"/>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 y="2389833"/>
            <a:ext cx="3051927" cy="2286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5" y="457200"/>
            <a:ext cx="3001173" cy="190500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286000"/>
            <a:ext cx="321788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52400"/>
            <a:ext cx="2571541" cy="2144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0303" y="4724400"/>
            <a:ext cx="3068097" cy="2041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5504" y="374301"/>
            <a:ext cx="3327680" cy="189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7579" y="4724400"/>
            <a:ext cx="2667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92233" y="2362200"/>
            <a:ext cx="26289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2052" y="83736"/>
            <a:ext cx="2356348" cy="369332"/>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Quick Quiz</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77949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2971800"/>
            <a:ext cx="4038600" cy="533398"/>
          </a:xfrm>
        </p:spPr>
        <p:txBody>
          <a:bodyPr>
            <a:normAutofit fontScale="92500" lnSpcReduction="20000"/>
          </a:bodyPr>
          <a:lstStyle/>
          <a:p>
            <a:r>
              <a:rPr lang="en-US" dirty="0" smtClean="0"/>
              <a:t>Material Resources</a:t>
            </a:r>
          </a:p>
          <a:p>
            <a:endParaRPr lang="en-US" dirty="0"/>
          </a:p>
        </p:txBody>
      </p:sp>
      <p:sp>
        <p:nvSpPr>
          <p:cNvPr id="4" name="Content Placeholder 3"/>
          <p:cNvSpPr>
            <a:spLocks noGrp="1"/>
          </p:cNvSpPr>
          <p:nvPr>
            <p:ph sz="half" idx="2"/>
          </p:nvPr>
        </p:nvSpPr>
        <p:spPr>
          <a:xfrm>
            <a:off x="5410200" y="1662348"/>
            <a:ext cx="3429000" cy="3971454"/>
          </a:xfrm>
        </p:spPr>
        <p:txBody>
          <a:bodyPr>
            <a:normAutofit fontScale="92500" lnSpcReduction="20000"/>
          </a:bodyPr>
          <a:lstStyle/>
          <a:p>
            <a:r>
              <a:rPr lang="en-US" dirty="0" smtClean="0"/>
              <a:t>Human Resources</a:t>
            </a:r>
          </a:p>
          <a:p>
            <a:r>
              <a:rPr lang="en-US" dirty="0" smtClean="0"/>
              <a:t>Sovereignty</a:t>
            </a:r>
          </a:p>
          <a:p>
            <a:r>
              <a:rPr lang="en-US" dirty="0" smtClean="0"/>
              <a:t>Territory (Protection?)</a:t>
            </a:r>
          </a:p>
          <a:p>
            <a:r>
              <a:rPr lang="en-US" dirty="0" smtClean="0"/>
              <a:t>Government</a:t>
            </a:r>
          </a:p>
          <a:p>
            <a:r>
              <a:rPr lang="en-US" dirty="0" smtClean="0"/>
              <a:t>Air/Sea Port </a:t>
            </a:r>
          </a:p>
          <a:p>
            <a:r>
              <a:rPr lang="en-US" dirty="0" smtClean="0"/>
              <a:t>Minerally Rich Land</a:t>
            </a:r>
          </a:p>
          <a:p>
            <a:r>
              <a:rPr lang="en-US" dirty="0" smtClean="0"/>
              <a:t>Education</a:t>
            </a:r>
          </a:p>
          <a:p>
            <a:r>
              <a:rPr lang="en-US" dirty="0" smtClean="0"/>
              <a:t>Space Agency (National Purpose)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90600"/>
            <a:ext cx="3387237" cy="1914525"/>
          </a:xfrm>
          <a:prstGeom prst="rect">
            <a:avLst/>
          </a:prstGeom>
        </p:spPr>
      </p:pic>
      <p:sp>
        <p:nvSpPr>
          <p:cNvPr id="2" name="TextBox 1"/>
          <p:cNvSpPr txBox="1"/>
          <p:nvPr/>
        </p:nvSpPr>
        <p:spPr>
          <a:xfrm>
            <a:off x="304800" y="228600"/>
            <a:ext cx="5181600"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Right here in the good </a:t>
            </a:r>
            <a:r>
              <a:rPr lang="en-US" sz="2400" dirty="0" err="1" smtClean="0">
                <a:solidFill>
                  <a:schemeClr val="bg1"/>
                </a:solidFill>
                <a:latin typeface="Arial" panose="020B0604020202020204" pitchFamily="34" charset="0"/>
                <a:cs typeface="Arial" panose="020B0604020202020204" pitchFamily="34" charset="0"/>
              </a:rPr>
              <a:t>ol</a:t>
            </a:r>
            <a:r>
              <a:rPr lang="en-US" sz="2400" dirty="0" smtClean="0">
                <a:solidFill>
                  <a:schemeClr val="bg1"/>
                </a:solidFill>
                <a:latin typeface="Arial" panose="020B0604020202020204" pitchFamily="34" charset="0"/>
                <a:cs typeface="Arial" panose="020B0604020202020204" pitchFamily="34" charset="0"/>
              </a:rPr>
              <a:t>’ U, S of A?</a:t>
            </a:r>
            <a:endParaRPr lang="en-US" sz="24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5486400" y="1143000"/>
            <a:ext cx="2819400" cy="369332"/>
          </a:xfrm>
          <a:prstGeom prst="rect">
            <a:avLst/>
          </a:prstGeom>
          <a:noFill/>
        </p:spPr>
        <p:txBody>
          <a:bodyPr wrap="square" rtlCol="0">
            <a:spAutoFit/>
          </a:bodyPr>
          <a:lstStyle/>
          <a:p>
            <a:r>
              <a:rPr lang="en-US" dirty="0" smtClean="0"/>
              <a:t>What do you have? Really?</a:t>
            </a:r>
            <a:endParaRPr lang="en-US" dirty="0"/>
          </a:p>
        </p:txBody>
      </p:sp>
      <p:sp>
        <p:nvSpPr>
          <p:cNvPr id="7" name="TextBox 6"/>
          <p:cNvSpPr txBox="1"/>
          <p:nvPr/>
        </p:nvSpPr>
        <p:spPr>
          <a:xfrm>
            <a:off x="228600" y="6096000"/>
            <a:ext cx="5410200" cy="646331"/>
          </a:xfrm>
          <a:prstGeom prst="rect">
            <a:avLst/>
          </a:prstGeom>
          <a:noFill/>
        </p:spPr>
        <p:txBody>
          <a:bodyPr wrap="square" rtlCol="0">
            <a:spAutoFit/>
          </a:bodyPr>
          <a:lstStyle/>
          <a:p>
            <a:r>
              <a:rPr lang="en-US" dirty="0" smtClean="0"/>
              <a:t>Reparations? Probably not even though other  races like Jewish and Asian Americans received theirs. </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018" y="3619081"/>
            <a:ext cx="21336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5523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Equipment, products and supplies made here and needed there.</a:t>
            </a:r>
            <a:endParaRPr lang="en-US"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1676400" y="1219200"/>
            <a:ext cx="5996451" cy="3886200"/>
          </a:xfrm>
        </p:spPr>
      </p:pic>
      <p:sp>
        <p:nvSpPr>
          <p:cNvPr id="6" name="Rectangle 5"/>
          <p:cNvSpPr/>
          <p:nvPr/>
        </p:nvSpPr>
        <p:spPr>
          <a:xfrm>
            <a:off x="2057400" y="5334000"/>
            <a:ext cx="5029200" cy="369332"/>
          </a:xfrm>
          <a:prstGeom prst="rect">
            <a:avLst/>
          </a:prstGeom>
        </p:spPr>
        <p:txBody>
          <a:bodyPr wrap="square">
            <a:spAutoFit/>
          </a:bodyPr>
          <a:lstStyle/>
          <a:p>
            <a:r>
              <a:rPr lang="en-US" dirty="0"/>
              <a:t>Civilization starter kit | Marcin </a:t>
            </a:r>
            <a:r>
              <a:rPr lang="en-US" dirty="0" err="1"/>
              <a:t>Jakubowski</a:t>
            </a:r>
            <a:r>
              <a:rPr lang="en-US" dirty="0"/>
              <a:t> | </a:t>
            </a:r>
            <a:r>
              <a:rPr lang="en-US" dirty="0" err="1"/>
              <a:t>TEDxKC</a:t>
            </a:r>
            <a:endParaRPr lang="en-US" dirty="0"/>
          </a:p>
        </p:txBody>
      </p:sp>
    </p:spTree>
    <p:extLst>
      <p:ext uri="{BB962C8B-B14F-4D97-AF65-F5344CB8AC3E}">
        <p14:creationId xmlns:p14="http://schemas.microsoft.com/office/powerpoint/2010/main" val="24014182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Arial" panose="020B0604020202020204" pitchFamily="34" charset="0"/>
                <a:cs typeface="Arial" panose="020B0604020202020204" pitchFamily="34" charset="0"/>
              </a:rPr>
              <a:t>Unity is needed more so than money, land resources, etc., for a nation to thrive.</a:t>
            </a:r>
            <a:endParaRPr lang="en-US" sz="20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4267200"/>
            <a:ext cx="4174299" cy="177165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0999" y="1143000"/>
            <a:ext cx="3946071" cy="2209800"/>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2362200"/>
            <a:ext cx="3281361" cy="3281361"/>
          </a:xfrm>
          <a:prstGeom prst="rect">
            <a:avLst/>
          </a:prstGeom>
        </p:spPr>
      </p:pic>
    </p:spTree>
    <p:extLst>
      <p:ext uri="{BB962C8B-B14F-4D97-AF65-F5344CB8AC3E}">
        <p14:creationId xmlns:p14="http://schemas.microsoft.com/office/powerpoint/2010/main" val="7592957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Exercise  1 Page 2)</a:t>
            </a:r>
            <a:endParaRPr lang="en-US" dirty="0"/>
          </a:p>
        </p:txBody>
      </p:sp>
      <p:sp>
        <p:nvSpPr>
          <p:cNvPr id="3" name="Text Placeholder 2"/>
          <p:cNvSpPr>
            <a:spLocks noGrp="1"/>
          </p:cNvSpPr>
          <p:nvPr>
            <p:ph type="body" idx="1"/>
          </p:nvPr>
        </p:nvSpPr>
        <p:spPr/>
        <p:txBody>
          <a:bodyPr/>
          <a:lstStyle/>
          <a:p>
            <a:r>
              <a:rPr lang="en-US" dirty="0" smtClean="0"/>
              <a:t>Products and Services we need</a:t>
            </a:r>
            <a:endParaRPr lang="en-US" dirty="0"/>
          </a:p>
        </p:txBody>
      </p:sp>
    </p:spTree>
    <p:extLst>
      <p:ext uri="{BB962C8B-B14F-4D97-AF65-F5344CB8AC3E}">
        <p14:creationId xmlns:p14="http://schemas.microsoft.com/office/powerpoint/2010/main" val="1377347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Is this America as well????</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066800"/>
            <a:ext cx="3976255" cy="24384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3962400"/>
            <a:ext cx="3893279" cy="2590800"/>
          </a:xfr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76800" y="1066800"/>
            <a:ext cx="4007786"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77759" y="3810000"/>
            <a:ext cx="424023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104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you do to create a Dead Mall Project in your area?</a:t>
            </a:r>
            <a:endParaRPr lang="en-US" dirty="0"/>
          </a:p>
        </p:txBody>
      </p:sp>
      <p:sp>
        <p:nvSpPr>
          <p:cNvPr id="3" name="Content Placeholder 2"/>
          <p:cNvSpPr>
            <a:spLocks noGrp="1"/>
          </p:cNvSpPr>
          <p:nvPr>
            <p:ph idx="1"/>
          </p:nvPr>
        </p:nvSpPr>
        <p:spPr/>
        <p:txBody>
          <a:bodyPr>
            <a:normAutofit/>
          </a:bodyPr>
          <a:lstStyle/>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Find like minded individuals.</a:t>
            </a:r>
          </a:p>
          <a:p>
            <a:r>
              <a:rPr lang="en-US" sz="2000" dirty="0" smtClean="0">
                <a:latin typeface="Arial" panose="020B0604020202020204" pitchFamily="34" charset="0"/>
                <a:cs typeface="Arial" panose="020B0604020202020204" pitchFamily="34" charset="0"/>
              </a:rPr>
              <a:t>Find endorsers &amp; investors – schools, churches, mosques, unions, neighborhoods.</a:t>
            </a:r>
          </a:p>
          <a:p>
            <a:r>
              <a:rPr lang="en-US" sz="2000" dirty="0" smtClean="0">
                <a:latin typeface="Arial" panose="020B0604020202020204" pitchFamily="34" charset="0"/>
                <a:cs typeface="Arial" panose="020B0604020202020204" pitchFamily="34" charset="0"/>
              </a:rPr>
              <a:t>Stay in touch – </a:t>
            </a:r>
            <a:r>
              <a:rPr lang="en-US" sz="2000" dirty="0" err="1" smtClean="0">
                <a:latin typeface="Arial" panose="020B0604020202020204" pitchFamily="34" charset="0"/>
                <a:cs typeface="Arial" panose="020B0604020202020204" pitchFamily="34" charset="0"/>
                <a:hlinkClick r:id="rId2"/>
              </a:rPr>
              <a:t>www.corenovus.org</a:t>
            </a:r>
            <a:r>
              <a:rPr lang="en-US" sz="2000" dirty="0" smtClean="0">
                <a:latin typeface="Arial" panose="020B0604020202020204" pitchFamily="34" charset="0"/>
                <a:cs typeface="Arial" panose="020B0604020202020204" pitchFamily="34" charset="0"/>
              </a:rPr>
              <a:t> (network)</a:t>
            </a:r>
          </a:p>
          <a:p>
            <a:r>
              <a:rPr lang="en-US" sz="2000" dirty="0" smtClean="0">
                <a:latin typeface="Arial" panose="020B0604020202020204" pitchFamily="34" charset="0"/>
                <a:cs typeface="Arial" panose="020B0604020202020204" pitchFamily="34" charset="0"/>
              </a:rPr>
              <a:t>Make connections in Africa (visit, people &amp; places).</a:t>
            </a:r>
          </a:p>
          <a:p>
            <a:r>
              <a:rPr lang="en-US" sz="2000" dirty="0" smtClean="0">
                <a:latin typeface="Arial" panose="020B0604020202020204" pitchFamily="34" charset="0"/>
                <a:cs typeface="Arial" panose="020B0604020202020204" pitchFamily="34" charset="0"/>
              </a:rPr>
              <a:t>Much more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6372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the way, why a space agency? NERD!</a:t>
            </a:r>
            <a:endParaRPr lang="en-US" dirty="0"/>
          </a:p>
        </p:txBody>
      </p:sp>
      <p:pic>
        <p:nvPicPr>
          <p:cNvPr id="3" name="O9cLLNpo2f8"/>
          <p:cNvPicPr>
            <a:picLocks noRot="1" noChangeAspect="1"/>
          </p:cNvPicPr>
          <p:nvPr>
            <a:videoFile r:link="rId1"/>
          </p:nvPr>
        </p:nvPicPr>
        <p:blipFill>
          <a:blip r:embed="rId4"/>
          <a:stretch>
            <a:fillRect/>
          </a:stretch>
        </p:blipFill>
        <p:spPr>
          <a:xfrm>
            <a:off x="228600" y="1143000"/>
            <a:ext cx="4572000" cy="2571750"/>
          </a:xfrm>
          <a:prstGeom prst="rect">
            <a:avLst/>
          </a:prstGeom>
        </p:spPr>
      </p:pic>
      <p:pic>
        <p:nvPicPr>
          <p:cNvPr id="7" name="HURjS_wM-QA"/>
          <p:cNvPicPr>
            <a:picLocks noRot="1" noChangeAspect="1"/>
          </p:cNvPicPr>
          <p:nvPr>
            <a:videoFile r:link="rId2"/>
          </p:nvPr>
        </p:nvPicPr>
        <p:blipFill>
          <a:blip r:embed="rId4"/>
          <a:stretch>
            <a:fillRect/>
          </a:stretch>
        </p:blipFill>
        <p:spPr>
          <a:xfrm>
            <a:off x="4343400" y="4038600"/>
            <a:ext cx="4572000" cy="2571750"/>
          </a:xfrm>
          <a:prstGeom prst="rect">
            <a:avLst/>
          </a:prstGeom>
        </p:spPr>
      </p:pic>
    </p:spTree>
    <p:extLst>
      <p:ext uri="{BB962C8B-B14F-4D97-AF65-F5344CB8AC3E}">
        <p14:creationId xmlns:p14="http://schemas.microsoft.com/office/powerpoint/2010/main" val="6432278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10400" cy="1143000"/>
          </a:xfrm>
        </p:spPr>
        <p:txBody>
          <a:bodyPr>
            <a:normAutofit fontScale="90000"/>
          </a:bodyPr>
          <a:lstStyle/>
          <a:p>
            <a:pPr algn="ctr"/>
            <a:r>
              <a:rPr lang="en-US" dirty="0" smtClean="0"/>
              <a:t>Space Industrial Complex </a:t>
            </a:r>
            <a:br>
              <a:rPr lang="en-US" dirty="0" smtClean="0"/>
            </a:br>
            <a:r>
              <a:rPr lang="en-US" dirty="0" smtClean="0"/>
              <a:t>and economic growth</a:t>
            </a:r>
            <a:endParaRPr lang="en-US" dirty="0"/>
          </a:p>
        </p:txBody>
      </p:sp>
      <p:sp>
        <p:nvSpPr>
          <p:cNvPr id="3" name="Rectangle 2"/>
          <p:cNvSpPr/>
          <p:nvPr/>
        </p:nvSpPr>
        <p:spPr>
          <a:xfrm>
            <a:off x="2209800" y="3505200"/>
            <a:ext cx="5021664"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For the complete PowerPoint, workshop dates,</a:t>
            </a:r>
          </a:p>
          <a:p>
            <a:pPr algn="ctr"/>
            <a:r>
              <a:rPr lang="en-US" sz="2000" dirty="0" smtClean="0">
                <a:latin typeface="Arial" panose="020B0604020202020204" pitchFamily="34" charset="0"/>
                <a:cs typeface="Arial" panose="020B0604020202020204" pitchFamily="34" charset="0"/>
              </a:rPr>
              <a:t> times and prices, please send inquiries to:</a:t>
            </a:r>
          </a:p>
          <a:p>
            <a:pPr algn="ctr"/>
            <a:r>
              <a:rPr lang="en-US" sz="2000" dirty="0" smtClean="0">
                <a:latin typeface="Arial" panose="020B0604020202020204" pitchFamily="34" charset="0"/>
                <a:cs typeface="Arial" panose="020B0604020202020204" pitchFamily="34" charset="0"/>
              </a:rPr>
              <a:t> corenovus@gmail.com</a:t>
            </a:r>
            <a:endParaRPr lang="en-US" sz="2000" dirty="0">
              <a:latin typeface="Arial" panose="020B0604020202020204" pitchFamily="34" charset="0"/>
              <a:cs typeface="Arial" panose="020B0604020202020204" pitchFamily="34" charset="0"/>
            </a:endParaRPr>
          </a:p>
        </p:txBody>
      </p:sp>
      <p:sp>
        <p:nvSpPr>
          <p:cNvPr id="4" name="TextBox 3"/>
          <p:cNvSpPr txBox="1"/>
          <p:nvPr/>
        </p:nvSpPr>
        <p:spPr>
          <a:xfrm>
            <a:off x="1219200" y="1371600"/>
            <a:ext cx="7162800" cy="1754326"/>
          </a:xfrm>
          <a:prstGeom prst="rect">
            <a:avLst/>
          </a:prstGeom>
          <a:noFill/>
        </p:spPr>
        <p:txBody>
          <a:bodyPr wrap="square" rtlCol="0">
            <a:spAutoFit/>
          </a:bodyPr>
          <a:lstStyle/>
          <a:p>
            <a:pPr algn="ctr"/>
            <a:r>
              <a:rPr lang="en-US" sz="5400" dirty="0" smtClean="0">
                <a:latin typeface="Arial" panose="020B0604020202020204" pitchFamily="34" charset="0"/>
                <a:cs typeface="Arial" panose="020B0604020202020204" pitchFamily="34" charset="0"/>
              </a:rPr>
              <a:t>Place holder for Original Power Point</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8722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Exercise) 2 Page 9</a:t>
            </a:r>
            <a:endParaRPr lang="en-US" dirty="0"/>
          </a:p>
        </p:txBody>
      </p:sp>
      <p:sp>
        <p:nvSpPr>
          <p:cNvPr id="3" name="Text Placeholder 2"/>
          <p:cNvSpPr>
            <a:spLocks noGrp="1"/>
          </p:cNvSpPr>
          <p:nvPr>
            <p:ph type="body" idx="1"/>
          </p:nvPr>
        </p:nvSpPr>
        <p:spPr/>
        <p:txBody>
          <a:bodyPr/>
          <a:lstStyle/>
          <a:p>
            <a:r>
              <a:rPr lang="en-US" dirty="0" smtClean="0"/>
              <a:t>Prepare a generation for the future</a:t>
            </a:r>
            <a:endParaRPr lang="en-US" dirty="0"/>
          </a:p>
        </p:txBody>
      </p:sp>
    </p:spTree>
    <p:extLst>
      <p:ext uri="{BB962C8B-B14F-4D97-AF65-F5344CB8AC3E}">
        <p14:creationId xmlns:p14="http://schemas.microsoft.com/office/powerpoint/2010/main" val="5039870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3962400" y="1219199"/>
            <a:ext cx="4800600" cy="5562601"/>
          </a:xfrm>
          <a:prstGeom prst="rect">
            <a:avLst/>
          </a:prstGeom>
          <a:noFill/>
        </p:spPr>
        <p:txBody>
          <a:bodyPr wrap="square" rtlCol="0">
            <a:noAutofit/>
          </a:bodyPr>
          <a:lstStyle/>
          <a:p>
            <a:pPr algn="ctr">
              <a:lnSpc>
                <a:spcPct val="114000"/>
              </a:lnSpc>
            </a:pPr>
            <a:r>
              <a:rPr lang="en-US" sz="1100" b="1" dirty="0" smtClean="0">
                <a:solidFill>
                  <a:prstClr val="black">
                    <a:lumMod val="85000"/>
                    <a:lumOff val="15000"/>
                  </a:prstClr>
                </a:solidFill>
                <a:latin typeface="Arial" panose="020B0604020202020204" pitchFamily="34" charset="0"/>
                <a:cs typeface="Arial" panose="020B0604020202020204" pitchFamily="34" charset="0"/>
              </a:rPr>
              <a:t>Examples of American CIA interference with other governments.</a:t>
            </a:r>
          </a:p>
          <a:p>
            <a:pPr>
              <a:lnSpc>
                <a:spcPct val="114000"/>
              </a:lnSpc>
            </a:pPr>
            <a:endParaRPr lang="en-US" sz="1100" dirty="0" smtClean="0">
              <a:solidFill>
                <a:prstClr val="black">
                  <a:lumMod val="85000"/>
                  <a:lumOff val="15000"/>
                </a:prstClr>
              </a:solidFill>
              <a:latin typeface="Arial" panose="020B0604020202020204" pitchFamily="34" charset="0"/>
              <a:cs typeface="Arial" panose="020B0604020202020204" pitchFamily="34" charset="0"/>
            </a:endParaRPr>
          </a:p>
          <a:p>
            <a:pPr>
              <a:lnSpc>
                <a:spcPct val="114000"/>
              </a:lnSpc>
            </a:pPr>
            <a:r>
              <a:rPr lang="en-US" sz="1100" dirty="0" smtClean="0">
                <a:solidFill>
                  <a:prstClr val="black">
                    <a:lumMod val="85000"/>
                    <a:lumOff val="15000"/>
                  </a:prstClr>
                </a:solidFill>
                <a:latin typeface="Arial" panose="020B0604020202020204" pitchFamily="34" charset="0"/>
                <a:cs typeface="Arial" panose="020B0604020202020204" pitchFamily="34" charset="0"/>
              </a:rPr>
              <a:t>1975 – Australia, orchestrated  propaganda and political pressure to force out labor government of Gough Whitlam. Successful. </a:t>
            </a:r>
          </a:p>
          <a:p>
            <a:pPr>
              <a:lnSpc>
                <a:spcPct val="114000"/>
              </a:lnSpc>
            </a:pPr>
            <a:endParaRPr lang="en-US" sz="1100" dirty="0" smtClean="0">
              <a:solidFill>
                <a:prstClr val="black">
                  <a:lumMod val="85000"/>
                  <a:lumOff val="15000"/>
                </a:prstClr>
              </a:solidFill>
              <a:latin typeface="Arial" panose="020B0604020202020204" pitchFamily="34" charset="0"/>
              <a:cs typeface="Arial" panose="020B0604020202020204" pitchFamily="34" charset="0"/>
            </a:endParaRPr>
          </a:p>
          <a:p>
            <a:pPr>
              <a:lnSpc>
                <a:spcPct val="114000"/>
              </a:lnSpc>
            </a:pPr>
            <a:r>
              <a:rPr lang="en-US" sz="1100" dirty="0" smtClean="0">
                <a:solidFill>
                  <a:prstClr val="black">
                    <a:lumMod val="85000"/>
                    <a:lumOff val="15000"/>
                  </a:prstClr>
                </a:solidFill>
                <a:latin typeface="Arial" panose="020B0604020202020204" pitchFamily="34" charset="0"/>
                <a:cs typeface="Arial" panose="020B0604020202020204" pitchFamily="34" charset="0"/>
              </a:rPr>
              <a:t>1976 – Jamaica, military coup to overthrow government of Michael Manley. Unsuccessful.</a:t>
            </a:r>
          </a:p>
          <a:p>
            <a:pPr>
              <a:lnSpc>
                <a:spcPct val="114000"/>
              </a:lnSpc>
            </a:pPr>
            <a:endParaRPr lang="en-US" sz="1100" dirty="0" smtClean="0">
              <a:solidFill>
                <a:prstClr val="black">
                  <a:lumMod val="85000"/>
                  <a:lumOff val="15000"/>
                </a:prstClr>
              </a:solidFill>
              <a:latin typeface="Arial" panose="020B0604020202020204" pitchFamily="34" charset="0"/>
              <a:cs typeface="Arial" panose="020B0604020202020204" pitchFamily="34" charset="0"/>
            </a:endParaRPr>
          </a:p>
          <a:p>
            <a:pPr>
              <a:lnSpc>
                <a:spcPct val="114000"/>
              </a:lnSpc>
            </a:pPr>
            <a:r>
              <a:rPr lang="en-US" sz="1100" dirty="0" smtClean="0">
                <a:solidFill>
                  <a:prstClr val="black">
                    <a:lumMod val="85000"/>
                    <a:lumOff val="15000"/>
                  </a:prstClr>
                </a:solidFill>
                <a:latin typeface="Arial" panose="020B0604020202020204" pitchFamily="34" charset="0"/>
                <a:cs typeface="Arial" panose="020B0604020202020204" pitchFamily="34" charset="0"/>
              </a:rPr>
              <a:t>1976 (1979) </a:t>
            </a:r>
            <a:r>
              <a:rPr lang="en-US" sz="1100" dirty="0">
                <a:solidFill>
                  <a:prstClr val="black">
                    <a:lumMod val="85000"/>
                    <a:lumOff val="15000"/>
                  </a:prstClr>
                </a:solidFill>
                <a:latin typeface="Arial" panose="020B0604020202020204" pitchFamily="34" charset="0"/>
                <a:cs typeface="Arial" panose="020B0604020202020204" pitchFamily="34" charset="0"/>
              </a:rPr>
              <a:t>- Jamaica</a:t>
            </a:r>
            <a:r>
              <a:rPr lang="en-US" sz="1100" dirty="0" smtClean="0">
                <a:solidFill>
                  <a:prstClr val="black">
                    <a:lumMod val="85000"/>
                    <a:lumOff val="15000"/>
                  </a:prstClr>
                </a:solidFill>
                <a:latin typeface="Arial" panose="020B0604020202020204" pitchFamily="34" charset="0"/>
                <a:cs typeface="Arial" panose="020B0604020202020204" pitchFamily="34" charset="0"/>
              </a:rPr>
              <a:t>, supported attempts to assassinate Michael Manley. Unsuccessful.</a:t>
            </a:r>
          </a:p>
          <a:p>
            <a:pPr>
              <a:lnSpc>
                <a:spcPct val="114000"/>
              </a:lnSpc>
            </a:pPr>
            <a:endParaRPr lang="en-US" sz="1100" dirty="0" smtClean="0">
              <a:solidFill>
                <a:prstClr val="black">
                  <a:lumMod val="85000"/>
                  <a:lumOff val="15000"/>
                </a:prstClr>
              </a:solidFill>
              <a:latin typeface="Arial" panose="020B0604020202020204" pitchFamily="34" charset="0"/>
              <a:cs typeface="Arial" panose="020B0604020202020204" pitchFamily="34" charset="0"/>
            </a:endParaRPr>
          </a:p>
          <a:p>
            <a:pPr>
              <a:lnSpc>
                <a:spcPct val="114000"/>
              </a:lnSpc>
            </a:pPr>
            <a:r>
              <a:rPr lang="en-US" sz="1100" dirty="0" smtClean="0">
                <a:solidFill>
                  <a:prstClr val="black">
                    <a:lumMod val="85000"/>
                    <a:lumOff val="15000"/>
                  </a:prstClr>
                </a:solidFill>
                <a:latin typeface="Arial" panose="020B0604020202020204" pitchFamily="34" charset="0"/>
                <a:cs typeface="Arial" panose="020B0604020202020204" pitchFamily="34" charset="0"/>
              </a:rPr>
              <a:t>1979 -  Iran, Attempt to install military government to replace the Shah and curb the growth of Islam. Unsuccessful.</a:t>
            </a:r>
          </a:p>
          <a:p>
            <a:pPr>
              <a:lnSpc>
                <a:spcPct val="114000"/>
              </a:lnSpc>
            </a:pPr>
            <a:r>
              <a:rPr lang="en-US" sz="1100" dirty="0" smtClean="0">
                <a:solidFill>
                  <a:prstClr val="black">
                    <a:lumMod val="85000"/>
                    <a:lumOff val="15000"/>
                  </a:prstClr>
                </a:solidFill>
                <a:latin typeface="Arial" panose="020B0604020202020204" pitchFamily="34" charset="0"/>
                <a:cs typeface="Arial" panose="020B0604020202020204" pitchFamily="34" charset="0"/>
              </a:rPr>
              <a:t> </a:t>
            </a:r>
          </a:p>
          <a:p>
            <a:pPr>
              <a:lnSpc>
                <a:spcPct val="114000"/>
              </a:lnSpc>
            </a:pPr>
            <a:r>
              <a:rPr lang="en-US" sz="1100" dirty="0" smtClean="0">
                <a:solidFill>
                  <a:prstClr val="black">
                    <a:lumMod val="85000"/>
                    <a:lumOff val="15000"/>
                  </a:prstClr>
                </a:solidFill>
                <a:latin typeface="Arial" panose="020B0604020202020204" pitchFamily="34" charset="0"/>
                <a:cs typeface="Arial" panose="020B0604020202020204" pitchFamily="34" charset="0"/>
              </a:rPr>
              <a:t>1979 </a:t>
            </a:r>
            <a:r>
              <a:rPr lang="en-US" sz="1100" dirty="0">
                <a:solidFill>
                  <a:prstClr val="black">
                    <a:lumMod val="85000"/>
                    <a:lumOff val="15000"/>
                  </a:prstClr>
                </a:solidFill>
                <a:latin typeface="Arial" panose="020B0604020202020204" pitchFamily="34" charset="0"/>
                <a:cs typeface="Arial" panose="020B0604020202020204" pitchFamily="34" charset="0"/>
              </a:rPr>
              <a:t>- Jamaica, </a:t>
            </a:r>
            <a:r>
              <a:rPr lang="en-US" sz="1100" dirty="0" smtClean="0">
                <a:solidFill>
                  <a:prstClr val="black">
                    <a:lumMod val="85000"/>
                    <a:lumOff val="15000"/>
                  </a:prstClr>
                </a:solidFill>
                <a:latin typeface="Arial" panose="020B0604020202020204" pitchFamily="34" charset="0"/>
                <a:cs typeface="Arial" panose="020B0604020202020204" pitchFamily="34" charset="0"/>
              </a:rPr>
              <a:t>Apply financial pressure to destabilize government of Michael Manley, campaign of propaganda and demonstrations to defeat </a:t>
            </a:r>
            <a:r>
              <a:rPr lang="en-US" sz="1100" dirty="0">
                <a:solidFill>
                  <a:prstClr val="black">
                    <a:lumMod val="85000"/>
                    <a:lumOff val="15000"/>
                  </a:prstClr>
                </a:solidFill>
                <a:latin typeface="Arial" panose="020B0604020202020204" pitchFamily="34" charset="0"/>
                <a:cs typeface="Arial" panose="020B0604020202020204" pitchFamily="34" charset="0"/>
              </a:rPr>
              <a:t>Michael </a:t>
            </a:r>
            <a:r>
              <a:rPr lang="en-US" sz="1100" dirty="0" smtClean="0">
                <a:solidFill>
                  <a:prstClr val="black">
                    <a:lumMod val="85000"/>
                    <a:lumOff val="15000"/>
                  </a:prstClr>
                </a:solidFill>
                <a:latin typeface="Arial" panose="020B0604020202020204" pitchFamily="34" charset="0"/>
                <a:cs typeface="Arial" panose="020B0604020202020204" pitchFamily="34" charset="0"/>
              </a:rPr>
              <a:t>Manley in elections. Successful</a:t>
            </a:r>
          </a:p>
          <a:p>
            <a:pPr>
              <a:lnSpc>
                <a:spcPct val="114000"/>
              </a:lnSpc>
            </a:pPr>
            <a:r>
              <a:rPr lang="en-US" sz="1100" dirty="0" smtClean="0">
                <a:solidFill>
                  <a:prstClr val="black">
                    <a:lumMod val="85000"/>
                    <a:lumOff val="15000"/>
                  </a:prstClr>
                </a:solidFill>
                <a:latin typeface="Arial" panose="020B0604020202020204" pitchFamily="34" charset="0"/>
                <a:cs typeface="Arial" panose="020B0604020202020204" pitchFamily="34" charset="0"/>
              </a:rPr>
              <a:t>.</a:t>
            </a:r>
          </a:p>
          <a:p>
            <a:pPr>
              <a:lnSpc>
                <a:spcPct val="114000"/>
              </a:lnSpc>
            </a:pPr>
            <a:r>
              <a:rPr lang="en-US" sz="1100" dirty="0" smtClean="0">
                <a:solidFill>
                  <a:prstClr val="black">
                    <a:lumMod val="85000"/>
                    <a:lumOff val="15000"/>
                  </a:prstClr>
                </a:solidFill>
                <a:latin typeface="Arial" panose="020B0604020202020204" pitchFamily="34" charset="0"/>
                <a:cs typeface="Arial" panose="020B0604020202020204" pitchFamily="34" charset="0"/>
              </a:rPr>
              <a:t>1980- Afghanistan, provide military aid to rebel forces trying to harass Soviet occupation forces. Inconclusive. </a:t>
            </a:r>
          </a:p>
          <a:p>
            <a:pPr>
              <a:lnSpc>
                <a:spcPct val="114000"/>
              </a:lnSpc>
            </a:pPr>
            <a:endParaRPr lang="en-US" sz="1100" dirty="0" smtClean="0">
              <a:solidFill>
                <a:prstClr val="black">
                  <a:lumMod val="85000"/>
                  <a:lumOff val="15000"/>
                </a:prstClr>
              </a:solidFill>
              <a:latin typeface="Arial" panose="020B0604020202020204" pitchFamily="34" charset="0"/>
              <a:cs typeface="Arial" panose="020B0604020202020204" pitchFamily="34" charset="0"/>
            </a:endParaRPr>
          </a:p>
          <a:p>
            <a:pPr>
              <a:lnSpc>
                <a:spcPct val="114000"/>
              </a:lnSpc>
            </a:pPr>
            <a:r>
              <a:rPr lang="en-US" sz="1100" dirty="0" smtClean="0">
                <a:solidFill>
                  <a:prstClr val="black">
                    <a:lumMod val="85000"/>
                    <a:lumOff val="15000"/>
                  </a:prstClr>
                </a:solidFill>
                <a:latin typeface="Arial" panose="020B0604020202020204" pitchFamily="34" charset="0"/>
                <a:cs typeface="Arial" panose="020B0604020202020204" pitchFamily="34" charset="0"/>
              </a:rPr>
              <a:t>1981- Libya, Orchestrate campaign of economic pressure, propaganda, and military maneuvers to destabilize government of Muammar Qaddafi. Inclusive.</a:t>
            </a:r>
          </a:p>
          <a:p>
            <a:pPr>
              <a:lnSpc>
                <a:spcPct val="114000"/>
              </a:lnSpc>
            </a:pPr>
            <a:endParaRPr lang="en-US" sz="1000" dirty="0">
              <a:solidFill>
                <a:prstClr val="black">
                  <a:lumMod val="85000"/>
                  <a:lumOff val="15000"/>
                </a:prstClr>
              </a:solidFill>
              <a:latin typeface="Arial" panose="020B0604020202020204" pitchFamily="34" charset="0"/>
              <a:cs typeface="Arial" panose="020B0604020202020204" pitchFamily="34" charset="0"/>
            </a:endParaRPr>
          </a:p>
          <a:p>
            <a:pPr>
              <a:lnSpc>
                <a:spcPct val="114000"/>
              </a:lnSpc>
            </a:pPr>
            <a:endParaRPr lang="en-US" sz="1200" dirty="0" smtClean="0">
              <a:solidFill>
                <a:prstClr val="black">
                  <a:lumMod val="85000"/>
                  <a:lumOff val="15000"/>
                </a:prstClr>
              </a:solidFill>
              <a:latin typeface="Arial" panose="020B0604020202020204" pitchFamily="34" charset="0"/>
              <a:cs typeface="Arial" panose="020B0604020202020204" pitchFamily="34" charset="0"/>
            </a:endParaRPr>
          </a:p>
          <a:p>
            <a:pPr algn="r">
              <a:lnSpc>
                <a:spcPct val="114000"/>
              </a:lnSpc>
            </a:pPr>
            <a:r>
              <a:rPr lang="en-US" sz="1200" dirty="0" smtClean="0">
                <a:solidFill>
                  <a:prstClr val="black">
                    <a:lumMod val="85000"/>
                    <a:lumOff val="15000"/>
                  </a:prstClr>
                </a:solidFill>
                <a:latin typeface="Arial" panose="020B0604020202020204" pitchFamily="34" charset="0"/>
                <a:cs typeface="Arial" panose="020B0604020202020204" pitchFamily="34" charset="0"/>
              </a:rPr>
              <a:t>Harper’s April 1984</a:t>
            </a:r>
            <a:endParaRPr lang="en-US" sz="1200" dirty="0">
              <a:solidFill>
                <a:prstClr val="black"/>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a:xfrm>
            <a:off x="436180" y="76200"/>
            <a:ext cx="7260020" cy="685800"/>
          </a:xfrm>
        </p:spPr>
        <p:txBody>
          <a:bodyPr>
            <a:normAutofit/>
          </a:bodyPr>
          <a:lstStyle/>
          <a:p>
            <a:pPr lvl="0">
              <a:spcBef>
                <a:spcPts val="0"/>
              </a:spcBef>
            </a:pPr>
            <a:r>
              <a:rPr lang="en-US" sz="2800" b="1" dirty="0">
                <a:solidFill>
                  <a:prstClr val="black">
                    <a:lumMod val="85000"/>
                    <a:lumOff val="15000"/>
                  </a:prstClr>
                </a:solidFill>
                <a:latin typeface="+mn-lt"/>
                <a:ea typeface="+mn-ea"/>
                <a:cs typeface="+mn-cs"/>
              </a:rPr>
              <a:t>Getting </a:t>
            </a:r>
            <a:r>
              <a:rPr lang="en-US" sz="2800" b="1" dirty="0" smtClean="0">
                <a:solidFill>
                  <a:prstClr val="black">
                    <a:lumMod val="85000"/>
                    <a:lumOff val="15000"/>
                  </a:prstClr>
                </a:solidFill>
                <a:latin typeface="+mn-lt"/>
                <a:ea typeface="+mn-ea"/>
                <a:cs typeface="+mn-cs"/>
              </a:rPr>
              <a:t>Started….accidently on purpose.</a:t>
            </a:r>
            <a:r>
              <a:rPr lang="en-US" sz="2800" dirty="0" smtClean="0">
                <a:solidFill>
                  <a:prstClr val="black"/>
                </a:solidFill>
                <a:latin typeface="+mn-lt"/>
                <a:ea typeface="+mn-ea"/>
                <a:cs typeface="+mn-cs"/>
              </a:rPr>
              <a:t> </a:t>
            </a:r>
            <a:endParaRPr lang="en-US" dirty="0">
              <a:latin typeface="+mn-lt"/>
            </a:endParaRPr>
          </a:p>
        </p:txBody>
      </p:sp>
      <p:pic>
        <p:nvPicPr>
          <p:cNvPr id="2" name="Picture 1"/>
          <p:cNvPicPr>
            <a:picLocks/>
          </p:cNvPicPr>
          <p:nvPr/>
        </p:nvPicPr>
        <p:blipFill>
          <a:blip r:embed="rId4">
            <a:extLst>
              <a:ext uri="{28A0092B-C50C-407E-A947-70E740481C1C}">
                <a14:useLocalDpi xmlns:a14="http://schemas.microsoft.com/office/drawing/2010/main" val="0"/>
              </a:ext>
            </a:extLst>
          </a:blip>
          <a:stretch>
            <a:fillRect/>
          </a:stretch>
        </p:blipFill>
        <p:spPr>
          <a:xfrm>
            <a:off x="304800" y="1596013"/>
            <a:ext cx="3373112" cy="1828800"/>
          </a:xfrm>
          <a:prstGeom prst="rect">
            <a:avLst/>
          </a:prstGeom>
          <a:effectLst>
            <a:outerShdw blurRad="38100" sx="101000" sy="101000" algn="ctr" rotWithShape="0">
              <a:prstClr val="black">
                <a:alpha val="20000"/>
              </a:prstClr>
            </a:outerShdw>
          </a:effectLst>
        </p:spPr>
      </p:pic>
      <p:pic>
        <p:nvPicPr>
          <p:cNvPr id="3074"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445573" y="3886200"/>
            <a:ext cx="3091565" cy="2031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2728593"/>
            <a:ext cx="4038600" cy="3971455"/>
          </a:xfrm>
        </p:spPr>
        <p:txBody>
          <a:bodyPr>
            <a:normAutofit fontScale="92500" lnSpcReduction="20000"/>
          </a:bodyPr>
          <a:lstStyle/>
          <a:p>
            <a:r>
              <a:rPr lang="en-US" dirty="0" smtClean="0"/>
              <a:t>This is NOT anti-American. We don’t have to make the same mistakes of this nation:</a:t>
            </a:r>
          </a:p>
          <a:p>
            <a:r>
              <a:rPr lang="en-US" dirty="0" smtClean="0"/>
              <a:t>Post Industrial Age</a:t>
            </a:r>
          </a:p>
          <a:p>
            <a:r>
              <a:rPr lang="en-US" dirty="0" smtClean="0"/>
              <a:t>Diversity Complete/Full</a:t>
            </a:r>
          </a:p>
          <a:p>
            <a:r>
              <a:rPr lang="en-US" dirty="0" smtClean="0"/>
              <a:t>No Borders, No Classes</a:t>
            </a:r>
          </a:p>
          <a:p>
            <a:r>
              <a:rPr lang="en-US" dirty="0" smtClean="0"/>
              <a:t>Space Industrial Complex</a:t>
            </a:r>
          </a:p>
          <a:p>
            <a:r>
              <a:rPr lang="en-US" dirty="0" smtClean="0"/>
              <a:t>No Monetary Systems (Alternatives)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799" y="990600"/>
            <a:ext cx="4502055" cy="16002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667000"/>
            <a:ext cx="3076575" cy="204732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04800"/>
            <a:ext cx="1790700" cy="1790700"/>
          </a:xfrm>
          <a:prstGeom prst="rect">
            <a:avLst/>
          </a:prstGeom>
        </p:spPr>
      </p:pic>
    </p:spTree>
    <p:extLst>
      <p:ext uri="{BB962C8B-B14F-4D97-AF65-F5344CB8AC3E}">
        <p14:creationId xmlns:p14="http://schemas.microsoft.com/office/powerpoint/2010/main" val="32928140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Don’t get it twisted </a:t>
            </a:r>
            <a:r>
              <a:rPr lang="en-US" sz="2000" b="1" dirty="0" smtClean="0">
                <a:solidFill>
                  <a:prstClr val="white"/>
                </a:solidFill>
                <a:latin typeface="Arial" panose="020B0604020202020204" pitchFamily="34" charset="0"/>
                <a:cs typeface="Arial" panose="020B0604020202020204" pitchFamily="34" charset="0"/>
              </a:rPr>
              <a:t>(Transparency)</a:t>
            </a:r>
            <a:endParaRPr lang="en-US" sz="2000" dirty="0">
              <a:solidFill>
                <a:prstClr val="white"/>
              </a:solidFill>
              <a:latin typeface="Arial" panose="020B0604020202020204" pitchFamily="34" charset="0"/>
              <a:cs typeface="Arial" panose="020B0604020202020204" pitchFamily="34" charset="0"/>
            </a:endParaRPr>
          </a:p>
        </p:txBody>
      </p:sp>
      <p:sp>
        <p:nvSpPr>
          <p:cNvPr id="3" name="TextBox 2"/>
          <p:cNvSpPr txBox="1"/>
          <p:nvPr/>
        </p:nvSpPr>
        <p:spPr>
          <a:xfrm>
            <a:off x="1493015" y="152398"/>
            <a:ext cx="4191001" cy="3505201"/>
          </a:xfrm>
          <a:prstGeom prst="rect">
            <a:avLst/>
          </a:prstGeom>
          <a:noFill/>
        </p:spPr>
        <p:txBody>
          <a:bodyPr wrap="square" rtlCol="0">
            <a:normAutofit fontScale="92500" lnSpcReduction="10000"/>
          </a:bodyPr>
          <a:lstStyle/>
          <a:p>
            <a:pPr marL="342900" indent="-342900">
              <a:buFont typeface="Wingdings" panose="05000000000000000000" pitchFamily="2" charset="2"/>
              <a:buChar char="ü"/>
            </a:pPr>
            <a:r>
              <a:rPr lang="en-US" sz="2200" b="1" dirty="0" smtClean="0">
                <a:solidFill>
                  <a:srgbClr val="2C99FC"/>
                </a:solidFill>
                <a:latin typeface="Arial" panose="020B0604020202020204" pitchFamily="34" charset="0"/>
                <a:cs typeface="Arial" panose="020B0604020202020204" pitchFamily="34" charset="0"/>
              </a:rPr>
              <a:t>Solar Power Technology</a:t>
            </a:r>
          </a:p>
          <a:p>
            <a:pPr marL="342900" indent="-342900">
              <a:buFont typeface="Wingdings" panose="05000000000000000000" pitchFamily="2" charset="2"/>
              <a:buChar char="ü"/>
            </a:pPr>
            <a:r>
              <a:rPr lang="en-US" sz="2200" b="1" dirty="0" smtClean="0">
                <a:solidFill>
                  <a:srgbClr val="2C99FC"/>
                </a:solidFill>
                <a:latin typeface="Arial" panose="020B0604020202020204" pitchFamily="34" charset="0"/>
                <a:cs typeface="Arial" panose="020B0604020202020204" pitchFamily="34" charset="0"/>
              </a:rPr>
              <a:t>Water purification Systems</a:t>
            </a:r>
          </a:p>
          <a:p>
            <a:pPr marL="342900" indent="-342900">
              <a:buFont typeface="Wingdings" panose="05000000000000000000" pitchFamily="2" charset="2"/>
              <a:buChar char="ü"/>
            </a:pPr>
            <a:r>
              <a:rPr lang="en-US" sz="2200" b="1" dirty="0" smtClean="0">
                <a:solidFill>
                  <a:srgbClr val="2C99FC"/>
                </a:solidFill>
                <a:latin typeface="Arial" panose="020B0604020202020204" pitchFamily="34" charset="0"/>
                <a:cs typeface="Arial" panose="020B0604020202020204" pitchFamily="34" charset="0"/>
              </a:rPr>
              <a:t>Off the Grid Technology</a:t>
            </a:r>
          </a:p>
          <a:p>
            <a:pPr marL="342900" indent="-342900">
              <a:buFont typeface="Wingdings" panose="05000000000000000000" pitchFamily="2" charset="2"/>
              <a:buChar char="ü"/>
            </a:pPr>
            <a:r>
              <a:rPr lang="en-US" sz="2200" b="1" dirty="0" smtClean="0">
                <a:solidFill>
                  <a:srgbClr val="2C99FC"/>
                </a:solidFill>
                <a:latin typeface="Arial" panose="020B0604020202020204" pitchFamily="34" charset="0"/>
                <a:cs typeface="Arial" panose="020B0604020202020204" pitchFamily="34" charset="0"/>
              </a:rPr>
              <a:t>Construction Technology, Equipment, materials, etc.</a:t>
            </a:r>
          </a:p>
          <a:p>
            <a:pPr marL="342900" indent="-342900">
              <a:buFont typeface="Wingdings" panose="05000000000000000000" pitchFamily="2" charset="2"/>
              <a:buChar char="ü"/>
            </a:pPr>
            <a:r>
              <a:rPr lang="en-US" sz="2200" b="1" dirty="0" smtClean="0">
                <a:solidFill>
                  <a:srgbClr val="2C99FC"/>
                </a:solidFill>
                <a:latin typeface="Arial" panose="020B0604020202020204" pitchFamily="34" charset="0"/>
                <a:cs typeface="Arial" panose="020B0604020202020204" pitchFamily="34" charset="0"/>
              </a:rPr>
              <a:t>Robotics</a:t>
            </a:r>
          </a:p>
          <a:p>
            <a:pPr marL="342900" indent="-342900">
              <a:buFont typeface="Wingdings" panose="05000000000000000000" pitchFamily="2" charset="2"/>
              <a:buChar char="ü"/>
            </a:pPr>
            <a:r>
              <a:rPr lang="en-US" sz="2200" b="1" dirty="0" smtClean="0">
                <a:solidFill>
                  <a:srgbClr val="2C99FC"/>
                </a:solidFill>
                <a:latin typeface="Arial" panose="020B0604020202020204" pitchFamily="34" charset="0"/>
                <a:cs typeface="Arial" panose="020B0604020202020204" pitchFamily="34" charset="0"/>
              </a:rPr>
              <a:t>Herbal Pharmaceuticals</a:t>
            </a:r>
          </a:p>
          <a:p>
            <a:pPr marL="342900" indent="-342900">
              <a:buFont typeface="Wingdings" panose="05000000000000000000" pitchFamily="2" charset="2"/>
              <a:buChar char="ü"/>
            </a:pPr>
            <a:r>
              <a:rPr lang="en-US" sz="2200" b="1" dirty="0" smtClean="0">
                <a:solidFill>
                  <a:srgbClr val="2C99FC"/>
                </a:solidFill>
                <a:latin typeface="Arial" panose="020B0604020202020204" pitchFamily="34" charset="0"/>
                <a:cs typeface="Arial" panose="020B0604020202020204" pitchFamily="34" charset="0"/>
              </a:rPr>
              <a:t>Meat/Fish processing</a:t>
            </a:r>
          </a:p>
          <a:p>
            <a:pPr marL="342900" indent="-342900">
              <a:buFont typeface="Wingdings" panose="05000000000000000000" pitchFamily="2" charset="2"/>
              <a:buChar char="ü"/>
            </a:pPr>
            <a:r>
              <a:rPr lang="en-US" sz="2200" b="1" dirty="0" smtClean="0">
                <a:solidFill>
                  <a:srgbClr val="2C99FC"/>
                </a:solidFill>
                <a:latin typeface="Arial" panose="020B0604020202020204" pitchFamily="34" charset="0"/>
                <a:cs typeface="Arial" panose="020B0604020202020204" pitchFamily="34" charset="0"/>
              </a:rPr>
              <a:t>Farming Technology</a:t>
            </a:r>
          </a:p>
          <a:p>
            <a:pPr marL="342900" indent="-342900">
              <a:buFont typeface="Wingdings" panose="05000000000000000000" pitchFamily="2" charset="2"/>
              <a:buChar char="ü"/>
            </a:pPr>
            <a:r>
              <a:rPr lang="en-US" sz="2200" b="1" dirty="0" smtClean="0">
                <a:solidFill>
                  <a:srgbClr val="2C99FC"/>
                </a:solidFill>
                <a:latin typeface="Arial" panose="020B0604020202020204" pitchFamily="34" charset="0"/>
                <a:cs typeface="Arial" panose="020B0604020202020204" pitchFamily="34" charset="0"/>
              </a:rPr>
              <a:t>Communal living</a:t>
            </a:r>
          </a:p>
          <a:p>
            <a:pPr marL="342900" indent="-342900">
              <a:buFont typeface="Wingdings" panose="05000000000000000000" pitchFamily="2" charset="2"/>
              <a:buChar char="ü"/>
            </a:pPr>
            <a:r>
              <a:rPr lang="en-US" sz="2200" b="1" dirty="0" smtClean="0">
                <a:solidFill>
                  <a:srgbClr val="2C99FC"/>
                </a:solidFill>
                <a:latin typeface="Arial" panose="020B0604020202020204" pitchFamily="34" charset="0"/>
                <a:cs typeface="Arial" panose="020B0604020202020204" pitchFamily="34" charset="0"/>
              </a:rPr>
              <a:t>Humanitarian Sciences/Services</a:t>
            </a:r>
          </a:p>
          <a:p>
            <a:endParaRPr lang="en-US" sz="2200" b="1" dirty="0" smtClean="0">
              <a:solidFill>
                <a:srgbClr val="2C99FC"/>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en-US" sz="2200" b="1" dirty="0" smtClean="0">
              <a:solidFill>
                <a:srgbClr val="2C99FC"/>
              </a:solidFill>
              <a:latin typeface="Arial" panose="020B0604020202020204" pitchFamily="34" charset="0"/>
              <a:cs typeface="Arial" panose="020B0604020202020204" pitchFamily="34" charset="0"/>
            </a:endParaRPr>
          </a:p>
          <a:p>
            <a:endParaRPr lang="en-US" sz="2200" dirty="0" smtClean="0">
              <a:solidFill>
                <a:srgbClr val="2C99FC"/>
              </a:solidFill>
            </a:endParaRPr>
          </a:p>
          <a:p>
            <a:endParaRPr lang="en-US" sz="1900" dirty="0" smtClean="0">
              <a:solidFill>
                <a:srgbClr val="2C99FC"/>
              </a:solidFill>
            </a:endParaRPr>
          </a:p>
          <a:p>
            <a:endParaRPr lang="en-US" dirty="0">
              <a:solidFill>
                <a:prstClr val="black"/>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29730" y="3657599"/>
            <a:ext cx="4517572" cy="32004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1005" y="1810650"/>
            <a:ext cx="3100386" cy="2322297"/>
          </a:xfrm>
          <a:prstGeom prst="rect">
            <a:avLst/>
          </a:prstGeom>
        </p:spPr>
      </p:pic>
      <p:sp>
        <p:nvSpPr>
          <p:cNvPr id="4" name="TextBox 3"/>
          <p:cNvSpPr txBox="1"/>
          <p:nvPr/>
        </p:nvSpPr>
        <p:spPr>
          <a:xfrm>
            <a:off x="6021005" y="457200"/>
            <a:ext cx="2590800" cy="1015663"/>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Perfecting systems, technology and ideas here. </a:t>
            </a:r>
            <a:endParaRPr lang="en-US" sz="2000" b="1" dirty="0">
              <a:latin typeface="Arial" panose="020B0604020202020204" pitchFamily="34" charset="0"/>
              <a:cs typeface="Arial" panose="020B0604020202020204" pitchFamily="34" charset="0"/>
            </a:endParaRPr>
          </a:p>
        </p:txBody>
      </p:sp>
      <p:sp>
        <p:nvSpPr>
          <p:cNvPr id="6" name="TextBox 5"/>
          <p:cNvSpPr txBox="1"/>
          <p:nvPr/>
        </p:nvSpPr>
        <p:spPr>
          <a:xfrm>
            <a:off x="6122326" y="4571999"/>
            <a:ext cx="2514600" cy="1015663"/>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Export/Import  Products &amp; services to Africa.</a:t>
            </a:r>
            <a:endParaRPr lang="en-US" sz="2000" b="1" dirty="0">
              <a:latin typeface="Arial" panose="020B0604020202020204" pitchFamily="34" charset="0"/>
              <a:cs typeface="Arial" panose="020B0604020202020204" pitchFamily="34" charset="0"/>
            </a:endParaRPr>
          </a:p>
        </p:txBody>
      </p:sp>
      <p:sp>
        <p:nvSpPr>
          <p:cNvPr id="7" name="TextBox 6"/>
          <p:cNvSpPr txBox="1"/>
          <p:nvPr/>
        </p:nvSpPr>
        <p:spPr>
          <a:xfrm>
            <a:off x="6021005" y="5943600"/>
            <a:ext cx="2894395"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Helping Humanity as a whole.</a:t>
            </a:r>
            <a:endParaRPr lang="en-US"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the things everyone needs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0999" y="1143000"/>
            <a:ext cx="4082143" cy="2514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143000"/>
            <a:ext cx="4050727" cy="2695575"/>
          </a:xfrm>
        </p:spPr>
      </p:pic>
      <p:sp>
        <p:nvSpPr>
          <p:cNvPr id="7" name="TextBox 6"/>
          <p:cNvSpPr txBox="1"/>
          <p:nvPr/>
        </p:nvSpPr>
        <p:spPr>
          <a:xfrm>
            <a:off x="457200" y="4191000"/>
            <a:ext cx="8305800" cy="1200329"/>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Modular, Efficient, self sustaining, cheaper, better </a:t>
            </a:r>
            <a:endParaRPr lang="en-US" sz="36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00600" y="4801538"/>
            <a:ext cx="3657600" cy="205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1273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8188" y="2057401"/>
            <a:ext cx="2374209" cy="1600199"/>
          </a:xfrm>
          <a:prstGeom prst="rect">
            <a:avLst/>
          </a:prstGeom>
          <a:solidFill>
            <a:schemeClr val="bg1">
              <a:lumMod val="85000"/>
            </a:schemeClr>
          </a:solidFill>
          <a:ln w="47625">
            <a:solidFill>
              <a:schemeClr val="bg1"/>
            </a:solidFill>
            <a:miter lim="800000"/>
          </a:ln>
          <a:effectLst>
            <a:outerShdw blurRad="38100" sx="101000" sy="101000" algn="ctr" rotWithShape="0">
              <a:prstClr val="black">
                <a:alpha val="15000"/>
              </a:prstClr>
            </a:outerShdw>
          </a:effectLst>
        </p:spPr>
      </p:pic>
      <p:sp>
        <p:nvSpPr>
          <p:cNvPr id="22" name="TextBox 21"/>
          <p:cNvSpPr txBox="1"/>
          <p:nvPr/>
        </p:nvSpPr>
        <p:spPr>
          <a:xfrm>
            <a:off x="548906" y="6172200"/>
            <a:ext cx="8126784" cy="999530"/>
          </a:xfrm>
          <a:prstGeom prst="rect">
            <a:avLst/>
          </a:prstGeom>
          <a:noFill/>
        </p:spPr>
        <p:txBody>
          <a:bodyPr wrap="square" rtlCol="0" anchor="t">
            <a:normAutofit/>
          </a:bodyPr>
          <a:lstStyle/>
          <a:p>
            <a:pPr algn="ctr"/>
            <a:r>
              <a:rPr lang="en-US" b="1" dirty="0" smtClean="0">
                <a:solidFill>
                  <a:prstClr val="black">
                    <a:lumMod val="85000"/>
                    <a:lumOff val="15000"/>
                  </a:prstClr>
                </a:solidFill>
              </a:rPr>
              <a:t>FUNDS RAISED ARE SPENT ON TRAVEL FOR SPECIALISTS, MEDICAL SUPPLIES, INFRASTRUCTURE, EQUIPMENT, AND AID, ETC. </a:t>
            </a:r>
            <a:r>
              <a:rPr lang="en-US" dirty="0" smtClean="0">
                <a:solidFill>
                  <a:prstClr val="black">
                    <a:lumMod val="85000"/>
                    <a:lumOff val="15000"/>
                  </a:prstClr>
                </a:solidFill>
              </a:rPr>
              <a:t> </a:t>
            </a:r>
          </a:p>
          <a:p>
            <a:pPr algn="ctr"/>
            <a:endParaRPr lang="en-US" dirty="0">
              <a:solidFill>
                <a:prstClr val="black"/>
              </a:solidFill>
            </a:endParaRPr>
          </a:p>
        </p:txBody>
      </p:sp>
      <p:pic>
        <p:nvPicPr>
          <p:cNvPr id="32" name="Picture 3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356887" y="1229278"/>
            <a:ext cx="2087824" cy="1600199"/>
          </a:xfrm>
          <a:prstGeom prst="rect">
            <a:avLst/>
          </a:prstGeom>
          <a:solidFill>
            <a:schemeClr val="bg1">
              <a:lumMod val="85000"/>
            </a:schemeClr>
          </a:solidFill>
          <a:ln w="47625">
            <a:solidFill>
              <a:schemeClr val="bg1"/>
            </a:solidFill>
            <a:miter lim="800000"/>
          </a:ln>
          <a:effectLst>
            <a:outerShdw blurRad="38100" sx="101000" sy="101000" algn="ctr" rotWithShape="0">
              <a:prstClr val="black">
                <a:alpha val="15000"/>
              </a:prstClr>
            </a:outerShdw>
          </a:effectLst>
        </p:spPr>
      </p:pic>
      <p:pic>
        <p:nvPicPr>
          <p:cNvPr id="35" name="Picture 3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485483" y="3976289"/>
            <a:ext cx="2385610" cy="1581763"/>
          </a:xfrm>
          <a:prstGeom prst="rect">
            <a:avLst/>
          </a:prstGeom>
          <a:solidFill>
            <a:schemeClr val="bg1">
              <a:lumMod val="85000"/>
            </a:schemeClr>
          </a:solidFill>
          <a:ln w="47625">
            <a:solidFill>
              <a:schemeClr val="bg1"/>
            </a:solidFill>
            <a:miter lim="800000"/>
          </a:ln>
          <a:effectLst>
            <a:outerShdw blurRad="38100" sx="101000" sy="101000" algn="ctr" rotWithShape="0">
              <a:prstClr val="black">
                <a:alpha val="15000"/>
              </a:prstClr>
            </a:outerShdw>
          </a:effectLst>
        </p:spPr>
      </p:pic>
      <p:pic>
        <p:nvPicPr>
          <p:cNvPr id="39" name="Picture 3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400799" y="3641699"/>
            <a:ext cx="2590801" cy="1724060"/>
          </a:xfrm>
          <a:prstGeom prst="rect">
            <a:avLst/>
          </a:prstGeom>
          <a:solidFill>
            <a:schemeClr val="bg1">
              <a:lumMod val="85000"/>
            </a:schemeClr>
          </a:solidFill>
          <a:ln w="47625">
            <a:solidFill>
              <a:schemeClr val="bg1"/>
            </a:solidFill>
            <a:miter lim="800000"/>
          </a:ln>
          <a:effectLst>
            <a:outerShdw blurRad="38100" sx="101000" sy="101000" algn="ctr" rotWithShape="0">
              <a:prstClr val="black">
                <a:alpha val="15000"/>
              </a:prstClr>
            </a:outerShdw>
          </a:effectLst>
        </p:spPr>
      </p:pic>
      <p:sp>
        <p:nvSpPr>
          <p:cNvPr id="2" name="Title 1"/>
          <p:cNvSpPr>
            <a:spLocks noGrp="1"/>
          </p:cNvSpPr>
          <p:nvPr>
            <p:ph type="title"/>
          </p:nvPr>
        </p:nvSpPr>
        <p:spPr>
          <a:xfrm>
            <a:off x="-1" y="414867"/>
            <a:ext cx="9144001" cy="457200"/>
          </a:xfrm>
        </p:spPr>
        <p:txBody>
          <a:bodyPr>
            <a:noAutofit/>
          </a:bodyPr>
          <a:lstStyle/>
          <a:p>
            <a:r>
              <a:rPr lang="en-US" sz="2000" dirty="0">
                <a:solidFill>
                  <a:prstClr val="white"/>
                </a:solidFill>
                <a:latin typeface="Arial" panose="020B0604020202020204" pitchFamily="34" charset="0"/>
                <a:cs typeface="Arial" panose="020B0604020202020204" pitchFamily="34" charset="0"/>
              </a:rPr>
              <a:t> </a:t>
            </a:r>
            <a:r>
              <a:rPr lang="en-US" sz="2000" dirty="0" smtClean="0">
                <a:solidFill>
                  <a:prstClr val="white"/>
                </a:solidFill>
                <a:latin typeface="Arial" panose="020B0604020202020204" pitchFamily="34" charset="0"/>
                <a:cs typeface="Arial" panose="020B0604020202020204" pitchFamily="34" charset="0"/>
              </a:rPr>
              <a:t>    How the United States of Africa gets its Products &amp; Services</a:t>
            </a:r>
            <a:endParaRPr lang="en-US" sz="2000" dirty="0">
              <a:latin typeface="Arial" panose="020B0604020202020204" pitchFamily="34" charset="0"/>
              <a:cs typeface="Arial" panose="020B0604020202020204" pitchFamily="34" charset="0"/>
            </a:endParaRPr>
          </a:p>
        </p:txBody>
      </p:sp>
      <p:sp>
        <p:nvSpPr>
          <p:cNvPr id="3" name="TextBox 2"/>
          <p:cNvSpPr txBox="1"/>
          <p:nvPr/>
        </p:nvSpPr>
        <p:spPr>
          <a:xfrm>
            <a:off x="546394" y="3657600"/>
            <a:ext cx="1739606" cy="1754326"/>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Fundraisers, mailings, Import/Export business,  and other sources from dual status citizens &amp; emigres. Money is immediately turned into Product/Service &amp; Skill payment(s).</a:t>
            </a:r>
            <a:endParaRPr lang="en-US" sz="1200" dirty="0">
              <a:latin typeface="Arial" panose="020B0604020202020204" pitchFamily="34" charset="0"/>
              <a:cs typeface="Arial" panose="020B0604020202020204" pitchFamily="34" charset="0"/>
            </a:endParaRPr>
          </a:p>
        </p:txBody>
      </p:sp>
      <p:sp>
        <p:nvSpPr>
          <p:cNvPr id="4" name="TextBox 3"/>
          <p:cNvSpPr txBox="1"/>
          <p:nvPr/>
        </p:nvSpPr>
        <p:spPr>
          <a:xfrm>
            <a:off x="2606027" y="2641937"/>
            <a:ext cx="2286000" cy="1015663"/>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Trips are necessary. Cargo is transported, transactions and assignments dictated by requests for humanitarian aid &amp; special projects.</a:t>
            </a:r>
            <a:endParaRPr lang="en-US" sz="1200" dirty="0">
              <a:latin typeface="Arial" panose="020B0604020202020204" pitchFamily="34" charset="0"/>
              <a:cs typeface="Arial" panose="020B0604020202020204" pitchFamily="34" charset="0"/>
            </a:endParaRPr>
          </a:p>
        </p:txBody>
      </p:sp>
      <p:sp>
        <p:nvSpPr>
          <p:cNvPr id="5" name="TextBox 4"/>
          <p:cNvSpPr txBox="1"/>
          <p:nvPr/>
        </p:nvSpPr>
        <p:spPr>
          <a:xfrm>
            <a:off x="4953000" y="3006793"/>
            <a:ext cx="1536994" cy="1938992"/>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In Africa, goods, products and services are shipped in airports and seaports to holding towns. From there, they are trucked/ferry to designated locations. </a:t>
            </a:r>
            <a:endParaRPr lang="en-US" sz="1200" dirty="0">
              <a:latin typeface="Arial" panose="020B0604020202020204" pitchFamily="34" charset="0"/>
              <a:cs typeface="Arial" panose="020B0604020202020204" pitchFamily="34" charset="0"/>
            </a:endParaRPr>
          </a:p>
        </p:txBody>
      </p:sp>
      <p:sp>
        <p:nvSpPr>
          <p:cNvPr id="6" name="TextBox 5"/>
          <p:cNvSpPr txBox="1"/>
          <p:nvPr/>
        </p:nvSpPr>
        <p:spPr>
          <a:xfrm>
            <a:off x="7315200" y="5365759"/>
            <a:ext cx="1676400"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Dispensed by need in Nation building tiers.</a:t>
            </a:r>
            <a:endParaRPr lang="en-US" sz="1200" dirty="0">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Arial" panose="020B0604020202020204" pitchFamily="34" charset="0"/>
                <a:cs typeface="Arial" panose="020B0604020202020204" pitchFamily="34" charset="0"/>
              </a:rPr>
              <a:t>No reason to reinvent the wheel. Strive for perfection.</a:t>
            </a:r>
            <a:endParaRPr lang="en-US" sz="20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524000"/>
            <a:ext cx="4253781" cy="2133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04800" y="3962400"/>
            <a:ext cx="2343150" cy="1952625"/>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059" y="3886200"/>
            <a:ext cx="2133600" cy="2143125"/>
          </a:xfrm>
          <a:prstGeom prst="rect">
            <a:avLst/>
          </a:prstGeom>
        </p:spPr>
      </p:pic>
      <p:sp>
        <p:nvSpPr>
          <p:cNvPr id="8" name="TextBox 7"/>
          <p:cNvSpPr txBox="1"/>
          <p:nvPr/>
        </p:nvSpPr>
        <p:spPr>
          <a:xfrm>
            <a:off x="5257800" y="1524000"/>
            <a:ext cx="3048000" cy="4401205"/>
          </a:xfrm>
          <a:prstGeom prst="rect">
            <a:avLst/>
          </a:prstGeom>
          <a:noFill/>
        </p:spPr>
        <p:txBody>
          <a:bodyPr wrap="square" rtlCol="0">
            <a:spAutoFit/>
          </a:bodyPr>
          <a:lstStyle/>
          <a:p>
            <a:pPr algn="ctr"/>
            <a:r>
              <a:rPr lang="en-US" sz="4000" b="1" dirty="0" smtClean="0">
                <a:latin typeface="Arial" panose="020B0604020202020204" pitchFamily="34" charset="0"/>
                <a:cs typeface="Arial" panose="020B0604020202020204" pitchFamily="34" charset="0"/>
              </a:rPr>
              <a:t>Business Models</a:t>
            </a:r>
          </a:p>
          <a:p>
            <a:pPr algn="ctr"/>
            <a:r>
              <a:rPr lang="en-US" sz="4000" b="1" dirty="0" smtClean="0">
                <a:latin typeface="Arial" panose="020B0604020202020204" pitchFamily="34" charset="0"/>
                <a:cs typeface="Arial" panose="020B0604020202020204" pitchFamily="34" charset="0"/>
              </a:rPr>
              <a:t> </a:t>
            </a:r>
          </a:p>
          <a:p>
            <a:pPr algn="ctr"/>
            <a:r>
              <a:rPr lang="en-US" sz="4000" dirty="0" smtClean="0">
                <a:latin typeface="Arial" panose="020B0604020202020204" pitchFamily="34" charset="0"/>
                <a:cs typeface="Arial" panose="020B0604020202020204" pitchFamily="34" charset="0"/>
              </a:rPr>
              <a:t>and </a:t>
            </a:r>
          </a:p>
          <a:p>
            <a:pPr algn="ctr"/>
            <a:endParaRPr lang="en-US" sz="4000" dirty="0" smtClean="0">
              <a:latin typeface="Arial" panose="020B0604020202020204" pitchFamily="34" charset="0"/>
              <a:cs typeface="Arial" panose="020B0604020202020204" pitchFamily="34" charset="0"/>
            </a:endParaRPr>
          </a:p>
          <a:p>
            <a:pPr algn="ctr"/>
            <a:r>
              <a:rPr lang="en-US" sz="4000" b="1" dirty="0" smtClean="0">
                <a:latin typeface="Arial" panose="020B0604020202020204" pitchFamily="34" charset="0"/>
                <a:cs typeface="Arial" panose="020B0604020202020204" pitchFamily="34" charset="0"/>
              </a:rPr>
              <a:t>Marketing strategies</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0795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Hand </a:t>
            </a:r>
            <a:r>
              <a:rPr lang="fr-FR" dirty="0"/>
              <a:t>out </a:t>
            </a:r>
            <a:r>
              <a:rPr lang="fr-FR" dirty="0" smtClean="0"/>
              <a:t>Exercise 2 </a:t>
            </a:r>
            <a:r>
              <a:rPr lang="fr-FR" dirty="0"/>
              <a:t>Page </a:t>
            </a:r>
            <a:r>
              <a:rPr lang="fr-FR" dirty="0" smtClean="0"/>
              <a:t>6</a:t>
            </a:r>
            <a:endParaRPr lang="en-US" dirty="0"/>
          </a:p>
        </p:txBody>
      </p:sp>
      <p:sp>
        <p:nvSpPr>
          <p:cNvPr id="3" name="Text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Your Billion Dollar Allocation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150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62000"/>
            <a:ext cx="7350046" cy="3689743"/>
          </a:xfrm>
          <a:prstGeom prst="rect">
            <a:avLst/>
          </a:prstGeom>
        </p:spPr>
      </p:pic>
    </p:spTree>
    <p:extLst>
      <p:ext uri="{BB962C8B-B14F-4D97-AF65-F5344CB8AC3E}">
        <p14:creationId xmlns:p14="http://schemas.microsoft.com/office/powerpoint/2010/main" val="3222053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399" y="1066800"/>
            <a:ext cx="5327455" cy="2819400"/>
          </a:xfrm>
        </p:spPr>
      </p:pic>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800600" y="3962140"/>
            <a:ext cx="4191000" cy="2798784"/>
          </a:xfrm>
        </p:spPr>
      </p:pic>
    </p:spTree>
    <p:extLst>
      <p:ext uri="{BB962C8B-B14F-4D97-AF65-F5344CB8AC3E}">
        <p14:creationId xmlns:p14="http://schemas.microsoft.com/office/powerpoint/2010/main" val="33366836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276924" y="1897380"/>
            <a:ext cx="4676076" cy="3512820"/>
          </a:xfrm>
          <a:prstGeom prst="rect">
            <a:avLst/>
          </a:prstGeom>
          <a:noFill/>
        </p:spPr>
        <p:txBody>
          <a:bodyPr wrap="square" lIns="91440" rtlCol="0">
            <a:normAutofit fontScale="62500" lnSpcReduction="20000"/>
          </a:bodyPr>
          <a:lstStyle/>
          <a:p>
            <a:pPr marL="174625" indent="-174625" algn="just">
              <a:buClr>
                <a:prstClr val="black">
                  <a:lumMod val="50000"/>
                  <a:lumOff val="50000"/>
                </a:prstClr>
              </a:buClr>
              <a:buSzPct val="94000"/>
              <a:buFont typeface="Calibri" pitchFamily="34" charset="0"/>
              <a:buChar char="»"/>
            </a:pPr>
            <a:r>
              <a:rPr lang="en-US" sz="2100" b="1" dirty="0">
                <a:solidFill>
                  <a:prstClr val="black"/>
                </a:solidFill>
                <a:latin typeface="Arial" panose="020B0604020202020204" pitchFamily="34" charset="0"/>
                <a:cs typeface="Arial" panose="020B0604020202020204" pitchFamily="34" charset="0"/>
              </a:rPr>
              <a:t>Exit strategies for Africa: What do we do with the dictators?  </a:t>
            </a:r>
            <a:endParaRPr lang="en-US" sz="2100" b="1" dirty="0" smtClean="0">
              <a:solidFill>
                <a:prstClr val="black"/>
              </a:solidFill>
              <a:latin typeface="Arial" panose="020B0604020202020204" pitchFamily="34" charset="0"/>
              <a:cs typeface="Arial" panose="020B0604020202020204" pitchFamily="34" charset="0"/>
            </a:endParaRPr>
          </a:p>
          <a:p>
            <a:pPr marL="174625" indent="-174625" algn="just">
              <a:buClr>
                <a:prstClr val="black">
                  <a:lumMod val="50000"/>
                  <a:lumOff val="50000"/>
                </a:prstClr>
              </a:buClr>
              <a:buSzPct val="94000"/>
              <a:buFont typeface="Calibri" pitchFamily="34" charset="0"/>
              <a:buChar char="»"/>
            </a:pPr>
            <a:endParaRPr lang="en-US" sz="2100" b="1" dirty="0">
              <a:solidFill>
                <a:prstClr val="black"/>
              </a:solidFill>
              <a:latin typeface="Arial" panose="020B0604020202020204" pitchFamily="34" charset="0"/>
              <a:cs typeface="Arial" panose="020B0604020202020204" pitchFamily="34" charset="0"/>
            </a:endParaRPr>
          </a:p>
          <a:p>
            <a:pPr marL="174625" indent="-174625" algn="just">
              <a:buClr>
                <a:prstClr val="black">
                  <a:lumMod val="50000"/>
                  <a:lumOff val="50000"/>
                </a:prstClr>
              </a:buClr>
              <a:buSzPct val="94000"/>
              <a:buFont typeface="Calibri" pitchFamily="34" charset="0"/>
              <a:buChar char="»"/>
            </a:pPr>
            <a:r>
              <a:rPr lang="en-US" sz="2100" dirty="0">
                <a:solidFill>
                  <a:prstClr val="black"/>
                </a:solidFill>
                <a:latin typeface="Arial" panose="020B0604020202020204" pitchFamily="34" charset="0"/>
                <a:cs typeface="Arial" panose="020B0604020202020204" pitchFamily="34" charset="0"/>
              </a:rPr>
              <a:t>“What African states now under strongman rule need is help from the international community to ensure a peaceful transition to democracy and to negotiate an exit strategy for the strongmen who now feel that their only option is to tighten control in order to stay in power- and thus avoid the threat of prosecution. “</a:t>
            </a:r>
          </a:p>
          <a:p>
            <a:pPr marL="174625" indent="-174625" algn="just">
              <a:buClr>
                <a:prstClr val="black">
                  <a:lumMod val="50000"/>
                  <a:lumOff val="50000"/>
                </a:prstClr>
              </a:buClr>
              <a:buSzPct val="94000"/>
              <a:buFont typeface="Calibri" pitchFamily="34" charset="0"/>
              <a:buChar char="»"/>
            </a:pPr>
            <a:r>
              <a:rPr lang="en-US" sz="2100" dirty="0">
                <a:solidFill>
                  <a:prstClr val="black"/>
                </a:solidFill>
                <a:latin typeface="Arial" panose="020B0604020202020204" pitchFamily="34" charset="0"/>
                <a:cs typeface="Arial" panose="020B0604020202020204" pitchFamily="34" charset="0"/>
              </a:rPr>
              <a:t>“ …Our conditions should include that they stop the repression and agree to a timetable on a peaceful, negotiated transfer of power. They must also return some of the millions they ferret away in foreign accounts. “ </a:t>
            </a:r>
          </a:p>
          <a:p>
            <a:pPr marL="174625" indent="-174625" algn="just">
              <a:buClr>
                <a:prstClr val="black">
                  <a:lumMod val="50000"/>
                  <a:lumOff val="50000"/>
                </a:prstClr>
              </a:buClr>
              <a:buSzPct val="94000"/>
              <a:buFont typeface="Calibri" pitchFamily="34" charset="0"/>
              <a:buChar char="»"/>
            </a:pPr>
            <a:r>
              <a:rPr lang="en-US" sz="2100" dirty="0">
                <a:solidFill>
                  <a:prstClr val="black"/>
                </a:solidFill>
                <a:latin typeface="Arial" panose="020B0604020202020204" pitchFamily="34" charset="0"/>
                <a:cs typeface="Arial" panose="020B0604020202020204" pitchFamily="34" charset="0"/>
              </a:rPr>
              <a:t>“We could also specify that what we offer is a onetime deal, with a deadline </a:t>
            </a:r>
            <a:r>
              <a:rPr lang="en-US" sz="2100" dirty="0" smtClean="0">
                <a:solidFill>
                  <a:prstClr val="black"/>
                </a:solidFill>
                <a:latin typeface="Arial" panose="020B0604020202020204" pitchFamily="34" charset="0"/>
                <a:cs typeface="Arial" panose="020B0604020202020204" pitchFamily="34" charset="0"/>
              </a:rPr>
              <a:t>attached…comfortable </a:t>
            </a:r>
            <a:r>
              <a:rPr lang="en-US" sz="2100" dirty="0">
                <a:solidFill>
                  <a:prstClr val="black"/>
                </a:solidFill>
                <a:latin typeface="Arial" panose="020B0604020202020204" pitchFamily="34" charset="0"/>
                <a:cs typeface="Arial" panose="020B0604020202020204" pitchFamily="34" charset="0"/>
              </a:rPr>
              <a:t>retirement, free of retribution.”</a:t>
            </a:r>
          </a:p>
          <a:p>
            <a:pPr algn="just">
              <a:buClr>
                <a:prstClr val="black">
                  <a:lumMod val="50000"/>
                  <a:lumOff val="50000"/>
                </a:prstClr>
              </a:buClr>
              <a:buSzPct val="94000"/>
            </a:pPr>
            <a:endParaRPr lang="en-US" dirty="0" smtClean="0">
              <a:solidFill>
                <a:prstClr val="black"/>
              </a:solidFill>
            </a:endParaRPr>
          </a:p>
          <a:p>
            <a:pPr algn="r">
              <a:buClr>
                <a:prstClr val="black">
                  <a:lumMod val="50000"/>
                  <a:lumOff val="50000"/>
                </a:prstClr>
              </a:buClr>
              <a:buSzPct val="94000"/>
            </a:pPr>
            <a:r>
              <a:rPr lang="en-US" sz="1300" dirty="0" smtClean="0">
                <a:solidFill>
                  <a:prstClr val="black"/>
                </a:solidFill>
              </a:rPr>
              <a:t>By </a:t>
            </a:r>
            <a:r>
              <a:rPr lang="en-US" sz="1300" dirty="0">
                <a:solidFill>
                  <a:prstClr val="black"/>
                </a:solidFill>
              </a:rPr>
              <a:t>Edward J. Von </a:t>
            </a:r>
            <a:r>
              <a:rPr lang="en-US" sz="1300" dirty="0" err="1">
                <a:solidFill>
                  <a:prstClr val="black"/>
                </a:solidFill>
              </a:rPr>
              <a:t>Kloberg</a:t>
            </a:r>
            <a:r>
              <a:rPr lang="en-US" sz="1300" dirty="0">
                <a:solidFill>
                  <a:prstClr val="black"/>
                </a:solidFill>
              </a:rPr>
              <a:t> III</a:t>
            </a:r>
          </a:p>
          <a:p>
            <a:pPr marL="174625" indent="-174625">
              <a:buClr>
                <a:prstClr val="black">
                  <a:lumMod val="50000"/>
                  <a:lumOff val="50000"/>
                </a:prstClr>
              </a:buClr>
              <a:buSzPct val="94000"/>
              <a:buFont typeface="Calibri" pitchFamily="34" charset="0"/>
              <a:buChar char="»"/>
            </a:pPr>
            <a:endParaRPr lang="en-US" dirty="0">
              <a:solidFill>
                <a:prstClr val="black"/>
              </a:solidFill>
            </a:endParaRPr>
          </a:p>
        </p:txBody>
      </p:sp>
      <p:sp>
        <p:nvSpPr>
          <p:cNvPr id="24" name="TextBox 23"/>
          <p:cNvSpPr txBox="1"/>
          <p:nvPr/>
        </p:nvSpPr>
        <p:spPr>
          <a:xfrm>
            <a:off x="373566" y="656594"/>
            <a:ext cx="8313234" cy="846386"/>
          </a:xfrm>
          <a:prstGeom prst="rect">
            <a:avLst/>
          </a:prstGeom>
          <a:noFill/>
          <a:ln>
            <a:noFill/>
          </a:ln>
        </p:spPr>
        <p:txBody>
          <a:bodyPr wrap="square" tIns="0" bIns="0" rtlCol="0" anchor="b" anchorCtr="0">
            <a:normAutofit/>
          </a:bodyPr>
          <a:lstStyle/>
          <a:p>
            <a:r>
              <a:rPr lang="en-US" sz="5500" b="1" spc="-150" dirty="0" smtClean="0">
                <a:solidFill>
                  <a:prstClr val="white">
                    <a:lumMod val="85000"/>
                  </a:prstClr>
                </a:solidFill>
                <a:latin typeface="Arial" pitchFamily="34" charset="0"/>
                <a:cs typeface="Arial" pitchFamily="34" charset="0"/>
              </a:rPr>
              <a:t>What do Africans want?</a:t>
            </a:r>
            <a:endParaRPr lang="en-US" sz="5500" b="1" spc="-150" dirty="0">
              <a:solidFill>
                <a:prstClr val="white">
                  <a:lumMod val="85000"/>
                </a:prstClr>
              </a:solidFill>
              <a:latin typeface="Arial" pitchFamily="34" charset="0"/>
              <a:cs typeface="Arial" pitchFamily="34" charset="0"/>
            </a:endParaRPr>
          </a:p>
        </p:txBody>
      </p:sp>
      <p:pic>
        <p:nvPicPr>
          <p:cNvPr id="30" name="Picture 29"/>
          <p:cNvPicPr>
            <a:picLocks noChangeAspect="1"/>
          </p:cNvPicPr>
          <p:nvPr/>
        </p:nvPicPr>
        <p:blipFill>
          <a:blip r:embed="rId4"/>
          <a:stretch>
            <a:fillRect/>
          </a:stretch>
        </p:blipFill>
        <p:spPr>
          <a:xfrm>
            <a:off x="4953000" y="1502980"/>
            <a:ext cx="4059620" cy="4059620"/>
          </a:xfrm>
          <a:prstGeom prst="rect">
            <a:avLst/>
          </a:prstGeom>
          <a:solidFill>
            <a:schemeClr val="bg1"/>
          </a:solidFill>
          <a:ln w="47625">
            <a:noFill/>
            <a:miter lim="800000"/>
          </a:ln>
          <a:effectLst>
            <a:outerShdw blurRad="38100" sx="101000" sy="101000" algn="ctr" rotWithShape="0">
              <a:prstClr val="black">
                <a:alpha val="15000"/>
              </a:prstClr>
            </a:outerShdw>
          </a:effectLst>
        </p:spPr>
      </p:pic>
      <p:pic>
        <p:nvPicPr>
          <p:cNvPr id="42" name="Picture 6"/>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5327876" y="1791531"/>
            <a:ext cx="1386148" cy="838200"/>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086600" y="2210631"/>
            <a:ext cx="1600200" cy="1014152"/>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486400" y="3347925"/>
            <a:ext cx="2260881" cy="14538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42"/>
                                        </p:tgtEl>
                                      </p:cBhvr>
                                    </p:animEffect>
                                    <p:set>
                                      <p:cBhvr>
                                        <p:cTn id="7" dur="1" fill="hold">
                                          <p:stCondLst>
                                            <p:cond delay="9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Comm</a:t>
            </a:r>
            <a:r>
              <a:rPr lang="en-US" dirty="0" smtClean="0"/>
              <a:t>-Unity (African Infrastructure)</a:t>
            </a:r>
            <a:endParaRPr lang="en-US"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228600" y="1524000"/>
            <a:ext cx="8526824" cy="4800600"/>
          </a:xfrm>
        </p:spPr>
      </p:pic>
    </p:spTree>
    <p:extLst>
      <p:ext uri="{BB962C8B-B14F-4D97-AF65-F5344CB8AC3E}">
        <p14:creationId xmlns:p14="http://schemas.microsoft.com/office/powerpoint/2010/main" val="6521423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403020" cy="685800"/>
          </a:xfrm>
        </p:spPr>
        <p:txBody>
          <a:bodyPr>
            <a:normAutofit fontScale="90000"/>
          </a:bodyPr>
          <a:lstStyle/>
          <a:p>
            <a:r>
              <a:rPr lang="en-US" sz="3600" b="1" dirty="0" smtClean="0"/>
              <a:t>Becoming A Nation </a:t>
            </a:r>
            <a:r>
              <a:rPr lang="en-US" sz="1800" dirty="0" smtClean="0">
                <a:latin typeface="Arial" panose="020B0604020202020204" pitchFamily="34" charset="0"/>
                <a:cs typeface="Arial" panose="020B0604020202020204" pitchFamily="34" charset="0"/>
              </a:rPr>
              <a:t>By </a:t>
            </a:r>
            <a:r>
              <a:rPr lang="en-US" sz="1800" dirty="0">
                <a:latin typeface="Arial" panose="020B0604020202020204" pitchFamily="34" charset="0"/>
                <a:cs typeface="Arial" panose="020B0604020202020204" pitchFamily="34" charset="0"/>
              </a:rPr>
              <a:t>Jim Hoagland </a:t>
            </a:r>
            <a:r>
              <a:rPr lang="en-US" sz="1300" dirty="0" smtClean="0">
                <a:latin typeface="Arial" panose="020B0604020202020204" pitchFamily="34" charset="0"/>
                <a:cs typeface="Arial" panose="020B0604020202020204" pitchFamily="34" charset="0"/>
              </a:rPr>
              <a:t>Washington Post Sunday, December 5,1999</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just"/>
            <a:r>
              <a:rPr lang="en-US" sz="2000" dirty="0" smtClean="0">
                <a:latin typeface="Arial" panose="020B0604020202020204" pitchFamily="34" charset="0"/>
                <a:cs typeface="Arial" panose="020B0604020202020204" pitchFamily="34" charset="0"/>
              </a:rPr>
              <a:t>“Speaking about victims in Chechnya enduring Russian bombs and shells.” Victimization alone is not sufficient to win an ethnic group or a captive territory the right to nation hood. </a:t>
            </a:r>
          </a:p>
          <a:p>
            <a:pPr algn="just"/>
            <a:r>
              <a:rPr lang="en-US" sz="2000" dirty="0" smtClean="0">
                <a:latin typeface="Arial" panose="020B0604020202020204" pitchFamily="34" charset="0"/>
                <a:cs typeface="Arial" panose="020B0604020202020204" pitchFamily="34" charset="0"/>
              </a:rPr>
              <a:t>There is no guarantee of self determination for ethnic nations in this era of collapsing empires (the Soviet Union) and the implosion of tyrannies masquerading as states (Yugoslavia, Iraq). Nationhood has to be won and managed. </a:t>
            </a:r>
          </a:p>
          <a:p>
            <a:pPr algn="just"/>
            <a:r>
              <a:rPr lang="en-US" sz="2000" dirty="0" smtClean="0">
                <a:latin typeface="Arial" panose="020B0604020202020204" pitchFamily="34" charset="0"/>
                <a:cs typeface="Arial" panose="020B0604020202020204" pitchFamily="34" charset="0"/>
              </a:rPr>
              <a:t>This is true even for ethnic groups that gain the world’s sympathy through their suffering and whose populations and economic resources exceed those of many mini states that have been automatically handed U.N. membership through quirks of history and decolonization.”</a:t>
            </a:r>
          </a:p>
          <a:p>
            <a:pPr algn="just"/>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510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noAutofit/>
          </a:bodyPr>
          <a:lstStyle/>
          <a:p>
            <a:pPr lvl="0">
              <a:spcBef>
                <a:spcPts val="0"/>
              </a:spcBef>
            </a:pPr>
            <a:r>
              <a:rPr lang="en-US" sz="1600" b="1" dirty="0" smtClean="0">
                <a:solidFill>
                  <a:prstClr val="black">
                    <a:lumMod val="75000"/>
                    <a:lumOff val="25000"/>
                  </a:prstClr>
                </a:solidFill>
                <a:latin typeface="Arial" panose="020B0604020202020204" pitchFamily="34" charset="0"/>
                <a:cs typeface="Arial" panose="020B0604020202020204" pitchFamily="34" charset="0"/>
              </a:rPr>
              <a:t>The New Middle Passage moving products, services and </a:t>
            </a:r>
            <a:r>
              <a:rPr lang="en-US" sz="1600" b="1" dirty="0">
                <a:solidFill>
                  <a:prstClr val="black">
                    <a:lumMod val="75000"/>
                    <a:lumOff val="25000"/>
                  </a:prstClr>
                </a:solidFill>
                <a:latin typeface="Arial" panose="020B0604020202020204" pitchFamily="34" charset="0"/>
                <a:cs typeface="Arial" panose="020B0604020202020204" pitchFamily="34" charset="0"/>
              </a:rPr>
              <a:t>p</a:t>
            </a:r>
            <a:r>
              <a:rPr lang="en-US" sz="1600" b="1" dirty="0" smtClean="0">
                <a:solidFill>
                  <a:prstClr val="black">
                    <a:lumMod val="75000"/>
                    <a:lumOff val="25000"/>
                  </a:prstClr>
                </a:solidFill>
                <a:latin typeface="Arial" panose="020B0604020202020204" pitchFamily="34" charset="0"/>
                <a:cs typeface="Arial" panose="020B0604020202020204" pitchFamily="34" charset="0"/>
              </a:rPr>
              <a:t>eople both ways.</a:t>
            </a:r>
            <a:endParaRPr lang="en-US" sz="1600" b="1" dirty="0">
              <a:solidFill>
                <a:prstClr val="black">
                  <a:lumMod val="75000"/>
                  <a:lumOff val="25000"/>
                </a:prst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9436" y="1676400"/>
            <a:ext cx="5643563" cy="3053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762000" y="1946209"/>
            <a:ext cx="2057400" cy="2057400"/>
          </a:xfrm>
          <a:prstGeom prst="ellipse">
            <a:avLst/>
          </a:prstGeom>
          <a:gradFill>
            <a:gsLst>
              <a:gs pos="0">
                <a:schemeClr val="bg1">
                  <a:lumMod val="95000"/>
                </a:schemeClr>
              </a:gs>
              <a:gs pos="50000">
                <a:schemeClr val="bg1">
                  <a:lumMod val="75000"/>
                </a:schemeClr>
              </a:gs>
              <a:gs pos="100000">
                <a:schemeClr val="tx1">
                  <a:lumMod val="65000"/>
                  <a:lumOff val="35000"/>
                </a:schemeClr>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3" name="Oval 2"/>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9" name="Title 8"/>
          <p:cNvSpPr>
            <a:spLocks noGrp="1"/>
          </p:cNvSpPr>
          <p:nvPr>
            <p:ph type="title"/>
          </p:nvPr>
        </p:nvSpPr>
        <p:spPr>
          <a:xfrm>
            <a:off x="2753667" y="2895600"/>
            <a:ext cx="6324600" cy="2895600"/>
          </a:xfrm>
        </p:spPr>
        <p:txBody>
          <a:bodyPr>
            <a:normAutofit fontScale="90000"/>
          </a:bodyPr>
          <a:lstStyle/>
          <a:p>
            <a:pPr lvl="0">
              <a:spcBef>
                <a:spcPts val="0"/>
              </a:spcBef>
            </a:pPr>
            <a:r>
              <a:rPr lang="en-US" sz="4000" cap="none" dirty="0" smtClean="0">
                <a:solidFill>
                  <a:prstClr val="black">
                    <a:lumMod val="85000"/>
                    <a:lumOff val="15000"/>
                  </a:prstClr>
                </a:solidFill>
                <a:ea typeface="+mn-ea"/>
                <a:cs typeface="+mn-cs"/>
              </a:rPr>
              <a:t/>
            </a:r>
            <a:br>
              <a:rPr lang="en-US" sz="4000" cap="none" dirty="0" smtClean="0">
                <a:solidFill>
                  <a:prstClr val="black">
                    <a:lumMod val="85000"/>
                    <a:lumOff val="15000"/>
                  </a:prstClr>
                </a:solidFill>
                <a:ea typeface="+mn-ea"/>
                <a:cs typeface="+mn-cs"/>
              </a:rPr>
            </a:br>
            <a:r>
              <a:rPr lang="en-US" sz="4000" cap="none" dirty="0" smtClean="0">
                <a:solidFill>
                  <a:prstClr val="black">
                    <a:lumMod val="85000"/>
                    <a:lumOff val="15000"/>
                  </a:prstClr>
                </a:solidFill>
                <a:ea typeface="+mn-ea"/>
                <a:cs typeface="+mn-cs"/>
              </a:rPr>
              <a:t>Final thoughts…</a:t>
            </a:r>
            <a:br>
              <a:rPr lang="en-US" sz="4000" cap="none" dirty="0" smtClean="0">
                <a:solidFill>
                  <a:prstClr val="black">
                    <a:lumMod val="85000"/>
                    <a:lumOff val="15000"/>
                  </a:prstClr>
                </a:solidFill>
                <a:ea typeface="+mn-ea"/>
                <a:cs typeface="+mn-cs"/>
              </a:rPr>
            </a:br>
            <a:r>
              <a:rPr lang="en-US" sz="2200" b="0" cap="none" dirty="0" smtClean="0">
                <a:solidFill>
                  <a:prstClr val="black">
                    <a:lumMod val="85000"/>
                    <a:lumOff val="15000"/>
                  </a:prstClr>
                </a:solidFill>
                <a:latin typeface="Arial" panose="020B0604020202020204" pitchFamily="34" charset="0"/>
                <a:ea typeface="+mn-ea"/>
                <a:cs typeface="Arial" panose="020B0604020202020204" pitchFamily="34" charset="0"/>
              </a:rPr>
              <a:t>The past must be the past, the future is our concern.</a:t>
            </a:r>
            <a:r>
              <a:rPr lang="en-US" sz="4000" cap="none" dirty="0" smtClean="0">
                <a:solidFill>
                  <a:prstClr val="black">
                    <a:lumMod val="85000"/>
                    <a:lumOff val="15000"/>
                  </a:prstClr>
                </a:solidFill>
                <a:ea typeface="+mn-ea"/>
                <a:cs typeface="+mn-cs"/>
              </a:rPr>
              <a:t/>
            </a:r>
            <a:br>
              <a:rPr lang="en-US" sz="4000" cap="none" dirty="0" smtClean="0">
                <a:solidFill>
                  <a:prstClr val="black">
                    <a:lumMod val="85000"/>
                    <a:lumOff val="15000"/>
                  </a:prstClr>
                </a:solidFill>
                <a:ea typeface="+mn-ea"/>
                <a:cs typeface="+mn-cs"/>
              </a:rPr>
            </a:br>
            <a:r>
              <a:rPr lang="en-US" sz="2000" b="0" cap="none" dirty="0" smtClean="0">
                <a:latin typeface="Arial" panose="020B0604020202020204" pitchFamily="34" charset="0"/>
                <a:ea typeface="+mn-ea"/>
                <a:cs typeface="Arial" panose="020B0604020202020204" pitchFamily="34" charset="0"/>
              </a:rPr>
              <a:t>A</a:t>
            </a:r>
            <a:r>
              <a:rPr lang="en-US" sz="2200" b="0" cap="none" dirty="0" smtClean="0">
                <a:latin typeface="Arial" panose="020B0604020202020204" pitchFamily="34" charset="0"/>
                <a:ea typeface="+mn-ea"/>
                <a:cs typeface="Arial" panose="020B0604020202020204" pitchFamily="34" charset="0"/>
              </a:rPr>
              <a:t>void cults, cult thinking &amp; ridiculously strict rules and Draconian behavior.</a:t>
            </a:r>
            <a:br>
              <a:rPr lang="en-US" sz="2200" b="0" cap="none" dirty="0" smtClean="0">
                <a:latin typeface="Arial" panose="020B0604020202020204" pitchFamily="34" charset="0"/>
                <a:ea typeface="+mn-ea"/>
                <a:cs typeface="Arial" panose="020B0604020202020204" pitchFamily="34" charset="0"/>
              </a:rPr>
            </a:br>
            <a:r>
              <a:rPr lang="en-US" sz="2200" b="0" cap="none" dirty="0" smtClean="0">
                <a:latin typeface="Arial" panose="020B0604020202020204" pitchFamily="34" charset="0"/>
                <a:ea typeface="+mn-ea"/>
                <a:cs typeface="Arial" panose="020B0604020202020204" pitchFamily="34" charset="0"/>
              </a:rPr>
              <a:t>This is not meant to make a profit, zero cost.</a:t>
            </a:r>
            <a:br>
              <a:rPr lang="en-US" sz="2200" b="0" cap="none" dirty="0" smtClean="0">
                <a:latin typeface="Arial" panose="020B0604020202020204" pitchFamily="34" charset="0"/>
                <a:ea typeface="+mn-ea"/>
                <a:cs typeface="Arial" panose="020B0604020202020204" pitchFamily="34" charset="0"/>
              </a:rPr>
            </a:br>
            <a:r>
              <a:rPr lang="en-US" sz="2200" b="0" cap="none" dirty="0" smtClean="0">
                <a:latin typeface="Arial" panose="020B0604020202020204" pitchFamily="34" charset="0"/>
                <a:ea typeface="+mn-ea"/>
                <a:cs typeface="Arial" panose="020B0604020202020204" pitchFamily="34" charset="0"/>
              </a:rPr>
              <a:t>Learn all you can, serve humanity, seek the Creator.</a:t>
            </a:r>
            <a:endParaRPr lang="en-US" sz="2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1143000"/>
            <a:ext cx="3129643" cy="1752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953000"/>
            <a:ext cx="3276600" cy="414338"/>
          </a:xfrm>
        </p:spPr>
        <p:txBody>
          <a:bodyPr>
            <a:normAutofit fontScale="90000"/>
          </a:bodyPr>
          <a:lstStyle/>
          <a:p>
            <a:pPr lvl="0">
              <a:spcBef>
                <a:spcPts val="0"/>
              </a:spcBef>
            </a:pPr>
            <a:r>
              <a:rPr lang="en-US" dirty="0" smtClean="0">
                <a:solidFill>
                  <a:prstClr val="white">
                    <a:lumMod val="75000"/>
                  </a:prstClr>
                </a:solidFill>
                <a:ea typeface="+mn-ea"/>
                <a:cs typeface="+mn-cs"/>
              </a:rPr>
              <a:t>Products &amp; Services…. This has to STOP or we are going nowhere</a:t>
            </a:r>
            <a:endParaRPr lang="en-US" sz="2000" dirty="0"/>
          </a:p>
        </p:txBody>
      </p:sp>
      <p:sp>
        <p:nvSpPr>
          <p:cNvPr id="4" name="Text Placeholder 3"/>
          <p:cNvSpPr>
            <a:spLocks noGrp="1"/>
          </p:cNvSpPr>
          <p:nvPr>
            <p:ph type="body" sz="quarter" idx="14"/>
          </p:nvPr>
        </p:nvSpPr>
        <p:spPr>
          <a:xfrm>
            <a:off x="5715000" y="228600"/>
            <a:ext cx="3214738" cy="6324600"/>
          </a:xfrm>
        </p:spPr>
        <p:txBody>
          <a:bodyPr>
            <a:normAutofit/>
          </a:bodyPr>
          <a:lstStyle/>
          <a:p>
            <a:pPr lvl="0">
              <a:spcBef>
                <a:spcPts val="0"/>
              </a:spcBef>
            </a:pPr>
            <a:r>
              <a:rPr lang="en-US" sz="2100" b="1" dirty="0" smtClean="0">
                <a:solidFill>
                  <a:prstClr val="white"/>
                </a:solidFill>
              </a:rPr>
              <a:t>Remember suggestions:</a:t>
            </a:r>
            <a:r>
              <a:rPr lang="en-US" sz="1800" dirty="0">
                <a:solidFill>
                  <a:prstClr val="white"/>
                </a:solidFill>
              </a:rPr>
              <a:t/>
            </a:r>
            <a:br>
              <a:rPr lang="en-US" sz="1800" dirty="0">
                <a:solidFill>
                  <a:prstClr val="white"/>
                </a:solidFill>
              </a:rPr>
            </a:br>
            <a:endParaRPr lang="en-US" sz="1200" dirty="0" smtClean="0">
              <a:solidFill>
                <a:prstClr val="white"/>
              </a:solidFill>
              <a:latin typeface="Arial" panose="020B0604020202020204" pitchFamily="34" charset="0"/>
              <a:cs typeface="Arial" panose="020B0604020202020204" pitchFamily="34" charset="0"/>
            </a:endParaRPr>
          </a:p>
          <a:p>
            <a:pPr marL="285750" lvl="0" indent="-285750">
              <a:spcBef>
                <a:spcPts val="0"/>
              </a:spcBef>
              <a:buFont typeface="Arial" panose="020B0604020202020204" pitchFamily="34" charset="0"/>
              <a:buChar char="•"/>
            </a:pPr>
            <a:r>
              <a:rPr lang="en-US" sz="1200" dirty="0" smtClean="0">
                <a:solidFill>
                  <a:prstClr val="white"/>
                </a:solidFill>
                <a:latin typeface="Arial" panose="020B0604020202020204" pitchFamily="34" charset="0"/>
                <a:cs typeface="Arial" panose="020B0604020202020204" pitchFamily="34" charset="0"/>
              </a:rPr>
              <a:t>Majors in the STEM. </a:t>
            </a:r>
          </a:p>
          <a:p>
            <a:pPr marL="285750" lvl="0" indent="-285750">
              <a:spcBef>
                <a:spcPts val="0"/>
              </a:spcBef>
              <a:buFont typeface="Arial" panose="020B0604020202020204" pitchFamily="34" charset="0"/>
              <a:buChar char="•"/>
            </a:pPr>
            <a:r>
              <a:rPr lang="en-US" sz="1200" dirty="0" smtClean="0">
                <a:solidFill>
                  <a:prstClr val="white"/>
                </a:solidFill>
                <a:latin typeface="Arial" panose="020B0604020202020204" pitchFamily="34" charset="0"/>
                <a:cs typeface="Arial" panose="020B0604020202020204" pitchFamily="34" charset="0"/>
              </a:rPr>
              <a:t>Music, Sports, Drama are hobbies (secondary).</a:t>
            </a:r>
          </a:p>
          <a:p>
            <a:pPr marL="285750" lvl="0" indent="-285750">
              <a:spcBef>
                <a:spcPts val="0"/>
              </a:spcBef>
              <a:buFont typeface="Arial" panose="020B0604020202020204" pitchFamily="34" charset="0"/>
              <a:buChar char="•"/>
            </a:pPr>
            <a:r>
              <a:rPr lang="en-US" sz="1200" dirty="0" smtClean="0">
                <a:solidFill>
                  <a:prstClr val="white"/>
                </a:solidFill>
                <a:latin typeface="Arial" panose="020B0604020202020204" pitchFamily="34" charset="0"/>
                <a:cs typeface="Arial" panose="020B0604020202020204" pitchFamily="34" charset="0"/>
              </a:rPr>
              <a:t>Apply for NASA, SpaceX, Virgin Galactic, Texas Central Bullet Train, Energy, Humanitarian Organizations, etc. be at the forefront of space industry and cutting edge of technology.</a:t>
            </a:r>
          </a:p>
          <a:p>
            <a:pPr marL="285750" lvl="0" indent="-285750">
              <a:spcBef>
                <a:spcPts val="0"/>
              </a:spcBef>
              <a:buFont typeface="Arial" panose="020B0604020202020204" pitchFamily="34" charset="0"/>
              <a:buChar char="•"/>
            </a:pPr>
            <a:r>
              <a:rPr lang="en-US" sz="1200" dirty="0" smtClean="0">
                <a:solidFill>
                  <a:prstClr val="white"/>
                </a:solidFill>
                <a:latin typeface="Arial" panose="020B0604020202020204" pitchFamily="34" charset="0"/>
                <a:cs typeface="Arial" panose="020B0604020202020204" pitchFamily="34" charset="0"/>
              </a:rPr>
              <a:t>Social Media 10 Africans &amp; 10 South Americans</a:t>
            </a:r>
          </a:p>
          <a:p>
            <a:pPr marL="285750" lvl="0" indent="-285750">
              <a:spcBef>
                <a:spcPts val="0"/>
              </a:spcBef>
              <a:buFont typeface="Arial" panose="020B0604020202020204" pitchFamily="34" charset="0"/>
              <a:buChar char="•"/>
            </a:pPr>
            <a:r>
              <a:rPr lang="en-US" sz="1200" dirty="0" smtClean="0">
                <a:solidFill>
                  <a:prstClr val="white"/>
                </a:solidFill>
                <a:latin typeface="Arial" panose="020B0604020202020204" pitchFamily="34" charset="0"/>
                <a:cs typeface="Arial" panose="020B0604020202020204" pitchFamily="34" charset="0"/>
              </a:rPr>
              <a:t>Learn a second language</a:t>
            </a:r>
          </a:p>
          <a:p>
            <a:pPr marL="285750" lvl="0" indent="-285750">
              <a:spcBef>
                <a:spcPts val="0"/>
              </a:spcBef>
              <a:buFont typeface="Arial" panose="020B0604020202020204" pitchFamily="34" charset="0"/>
              <a:buChar char="•"/>
            </a:pPr>
            <a:r>
              <a:rPr lang="en-US" sz="1200" dirty="0" smtClean="0">
                <a:solidFill>
                  <a:prstClr val="white"/>
                </a:solidFill>
                <a:latin typeface="Arial" panose="020B0604020202020204" pitchFamily="34" charset="0"/>
                <a:cs typeface="Arial" panose="020B0604020202020204" pitchFamily="34" charset="0"/>
              </a:rPr>
              <a:t>Learn a computer language</a:t>
            </a:r>
          </a:p>
          <a:p>
            <a:pPr marL="285750" lvl="0" indent="-285750">
              <a:spcBef>
                <a:spcPts val="0"/>
              </a:spcBef>
              <a:buFont typeface="Arial" panose="020B0604020202020204" pitchFamily="34" charset="0"/>
              <a:buChar char="•"/>
            </a:pPr>
            <a:r>
              <a:rPr lang="en-US" sz="1200" dirty="0" smtClean="0">
                <a:solidFill>
                  <a:prstClr val="white"/>
                </a:solidFill>
                <a:latin typeface="Arial" panose="020B0604020202020204" pitchFamily="34" charset="0"/>
                <a:cs typeface="Arial" panose="020B0604020202020204" pitchFamily="34" charset="0"/>
              </a:rPr>
              <a:t>Keep Religion, but always maintain Science</a:t>
            </a:r>
          </a:p>
          <a:p>
            <a:pPr marL="285750" lvl="0" indent="-285750">
              <a:spcBef>
                <a:spcPts val="0"/>
              </a:spcBef>
              <a:buFont typeface="Arial" panose="020B0604020202020204" pitchFamily="34" charset="0"/>
              <a:buChar char="•"/>
            </a:pPr>
            <a:r>
              <a:rPr lang="en-US" sz="1200" dirty="0" smtClean="0">
                <a:solidFill>
                  <a:prstClr val="white"/>
                </a:solidFill>
                <a:latin typeface="Arial" panose="020B0604020202020204" pitchFamily="34" charset="0"/>
                <a:cs typeface="Arial" panose="020B0604020202020204" pitchFamily="34" charset="0"/>
              </a:rPr>
              <a:t>Start an account at </a:t>
            </a:r>
            <a:r>
              <a:rPr lang="en-US" sz="1200" dirty="0" err="1" smtClean="0">
                <a:solidFill>
                  <a:prstClr val="white"/>
                </a:solidFill>
                <a:latin typeface="Arial" panose="020B0604020202020204" pitchFamily="34" charset="0"/>
                <a:cs typeface="Arial" panose="020B0604020202020204" pitchFamily="34" charset="0"/>
              </a:rPr>
              <a:t>oneunited</a:t>
            </a:r>
            <a:endParaRPr lang="en-US" sz="1200" dirty="0" smtClean="0">
              <a:solidFill>
                <a:prstClr val="white"/>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Bank.</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Before marching</a:t>
            </a:r>
            <a:r>
              <a:rPr lang="en-US" sz="1200" dirty="0" smtClean="0">
                <a:latin typeface="Arial" panose="020B0604020202020204" pitchFamily="34" charset="0"/>
                <a:cs typeface="Arial" panose="020B0604020202020204" pitchFamily="34" charset="0"/>
              </a:rPr>
              <a:t>, protesting and </a:t>
            </a:r>
            <a:r>
              <a:rPr lang="en-US" sz="1200" dirty="0" smtClean="0">
                <a:latin typeface="Arial" panose="020B0604020202020204" pitchFamily="34" charset="0"/>
                <a:cs typeface="Arial" panose="020B0604020202020204" pitchFamily="34" charset="0"/>
              </a:rPr>
              <a:t>picketing, start </a:t>
            </a:r>
            <a:r>
              <a:rPr lang="en-US" sz="1200" dirty="0" smtClean="0">
                <a:latin typeface="Arial" panose="020B0604020202020204" pitchFamily="34" charset="0"/>
                <a:cs typeface="Arial" panose="020B0604020202020204" pitchFamily="34" charset="0"/>
              </a:rPr>
              <a:t>building &amp; investing. Independence is not separation. </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Not everyone can own a business. You can work for your people. You don’t have to reinvent the wheel and be the boss.</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“Refined Sensibilities,” Logic and healthy lifestyle.  </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Be proud and produce. </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107695"/>
            <a:ext cx="4495800" cy="4695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911" y="32657"/>
            <a:ext cx="2924175" cy="15621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622" y="5256307"/>
            <a:ext cx="2974751" cy="166586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7350" y="1615938"/>
            <a:ext cx="2924175" cy="163753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7753" y="3268549"/>
            <a:ext cx="2936735" cy="1954263"/>
          </a:xfrm>
          <a:prstGeom prst="rect">
            <a:avLst/>
          </a:prstGeom>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0175" y="1615938"/>
            <a:ext cx="3129081" cy="17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399" y="459764"/>
            <a:ext cx="2925353" cy="830997"/>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This world lacks consciousness….</a:t>
            </a:r>
            <a:endParaRPr lang="en-US" sz="2400" b="1"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052507" y="1567433"/>
            <a:ext cx="3091493" cy="173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536" y="3363776"/>
            <a:ext cx="3070216" cy="2039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027008" y="3301980"/>
            <a:ext cx="3116992" cy="211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70171" y="398208"/>
            <a:ext cx="2743200" cy="1200329"/>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Our purpose is to return it. </a:t>
            </a:r>
          </a:p>
          <a:p>
            <a:r>
              <a:rPr lang="en-US" sz="2400" b="1" dirty="0" err="1" smtClean="0">
                <a:latin typeface="Arial" panose="020B0604020202020204" pitchFamily="34" charset="0"/>
                <a:cs typeface="Arial" panose="020B0604020202020204" pitchFamily="34" charset="0"/>
              </a:rPr>
              <a:t>C.S.T.E.M.M</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151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7800" y="2667000"/>
            <a:ext cx="6248400" cy="3499104"/>
          </a:xfrm>
        </p:spPr>
      </p:pic>
    </p:spTree>
    <p:extLst>
      <p:ext uri="{BB962C8B-B14F-4D97-AF65-F5344CB8AC3E}">
        <p14:creationId xmlns:p14="http://schemas.microsoft.com/office/powerpoint/2010/main" val="23498316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228600" y="3703704"/>
            <a:ext cx="7315200" cy="1325496"/>
          </a:xfrm>
          <a:prstGeom prst="rect">
            <a:avLst/>
          </a:prstGeom>
          <a:noFill/>
          <a:ln>
            <a:noFill/>
          </a:ln>
        </p:spPr>
        <p:txBody>
          <a:bodyPr vert="horz" lIns="91440" tIns="45720" rIns="91440" bIns="45720" rtlCol="0" anchor="ctr">
            <a:normAutofit fontScale="85000" lnSpcReduction="10000"/>
            <a:scene3d>
              <a:camera prst="orthographicFront"/>
              <a:lightRig rig="soft" dir="t">
                <a:rot lat="0" lon="0" rev="17220000"/>
              </a:lightRig>
            </a:scene3d>
            <a:sp3d prstMaterial="softEdge"/>
          </a:bodyPr>
          <a:lstStyle/>
          <a:p>
            <a:pPr>
              <a:lnSpc>
                <a:spcPct val="87000"/>
              </a:lnSpc>
              <a:spcBef>
                <a:spcPct val="0"/>
              </a:spcBef>
              <a:defRPr/>
            </a:pPr>
            <a:r>
              <a:rPr lang="en-US" sz="4400" dirty="0" smtClean="0">
                <a:solidFill>
                  <a:srgbClr val="92D050"/>
                </a:solidFill>
              </a:rPr>
              <a:t/>
            </a:r>
            <a:br>
              <a:rPr lang="en-US" sz="4400" dirty="0" smtClean="0">
                <a:solidFill>
                  <a:srgbClr val="92D050"/>
                </a:solidFill>
              </a:rPr>
            </a:br>
            <a:r>
              <a:rPr lang="en-US" sz="4600" b="1" dirty="0" smtClean="0">
                <a:solidFill>
                  <a:srgbClr val="92D050"/>
                </a:solidFill>
                <a:latin typeface="Arial" pitchFamily="34" charset="0"/>
                <a:cs typeface="Arial" pitchFamily="34" charset="0"/>
              </a:rPr>
              <a:t>Actually, this is the beginning</a:t>
            </a:r>
            <a:endParaRPr lang="en-US" sz="4600" b="1" dirty="0">
              <a:solidFill>
                <a:srgbClr val="92D050"/>
              </a:solidFill>
              <a:latin typeface="Arial" pitchFamily="34" charset="0"/>
              <a:cs typeface="Arial" pitchFamily="34" charset="0"/>
            </a:endParaRP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10224" y="2862474"/>
            <a:ext cx="7668994"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3"/>
          <p:cNvSpPr txBox="1">
            <a:spLocks/>
          </p:cNvSpPr>
          <p:nvPr/>
        </p:nvSpPr>
        <p:spPr>
          <a:xfrm>
            <a:off x="197820" y="3048000"/>
            <a:ext cx="7315200" cy="1143000"/>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7000"/>
              </a:lnSpc>
            </a:pPr>
            <a:r>
              <a:rPr lang="en-US" sz="5600" dirty="0" smtClean="0"/>
              <a:t/>
            </a:r>
            <a:br>
              <a:rPr lang="en-US" sz="5600" dirty="0" smtClean="0"/>
            </a:br>
            <a:r>
              <a:rPr lang="en-US" sz="4000" b="1" dirty="0" smtClean="0">
                <a:solidFill>
                  <a:schemeClr val="bg1"/>
                </a:solidFill>
                <a:latin typeface="Arial" pitchFamily="34" charset="0"/>
                <a:cs typeface="Arial" pitchFamily="34" charset="0"/>
              </a:rPr>
              <a:t>A Nation Building Plan</a:t>
            </a:r>
            <a:endParaRPr lang="en-US" sz="4000" b="1" dirty="0">
              <a:solidFill>
                <a:schemeClr val="bg1"/>
              </a:solidFill>
              <a:latin typeface="Arial" pitchFamily="34" charset="0"/>
              <a:cs typeface="Arial" pitchFamily="34" charset="0"/>
            </a:endParaRPr>
          </a:p>
        </p:txBody>
      </p:sp>
      <p:sp>
        <p:nvSpPr>
          <p:cNvPr id="2" name="TextBox 1"/>
          <p:cNvSpPr txBox="1"/>
          <p:nvPr/>
        </p:nvSpPr>
        <p:spPr>
          <a:xfrm>
            <a:off x="3886200" y="127406"/>
            <a:ext cx="1935780" cy="1200329"/>
          </a:xfrm>
          <a:prstGeom prst="rect">
            <a:avLst/>
          </a:prstGeom>
          <a:noFill/>
        </p:spPr>
        <p:txBody>
          <a:bodyPr wrap="square" rtlCol="0">
            <a:spAutoFit/>
          </a:bodyPr>
          <a:lstStyle/>
          <a:p>
            <a:r>
              <a:rPr lang="en-US" sz="7200" dirty="0" smtClean="0">
                <a:latin typeface="Arial" panose="020B0604020202020204" pitchFamily="34" charset="0"/>
                <a:cs typeface="Arial" panose="020B0604020202020204" pitchFamily="34" charset="0"/>
              </a:rPr>
              <a:t>End</a:t>
            </a:r>
            <a:endParaRPr lang="en-US" sz="7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689916" y="2821912"/>
            <a:ext cx="1408365" cy="937203"/>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19" y="24212"/>
            <a:ext cx="3457767" cy="2794288"/>
          </a:xfrm>
          <a:prstGeom prst="rect">
            <a:avLst/>
          </a:prstGeom>
        </p:spPr>
      </p:pic>
      <p:pic>
        <p:nvPicPr>
          <p:cNvPr id="13" name="Picture 12"/>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519075" y="1358717"/>
            <a:ext cx="3048000" cy="1487223"/>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15353" y="53294"/>
            <a:ext cx="2143125" cy="2133600"/>
          </a:xfrm>
          <a:prstGeom prst="rect">
            <a:avLst/>
          </a:prstGeom>
        </p:spPr>
      </p:pic>
      <p:pic>
        <p:nvPicPr>
          <p:cNvPr id="18" name="Picture 17"/>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6906290" y="5132682"/>
            <a:ext cx="2191992" cy="1656738"/>
          </a:xfrm>
          <a:prstGeom prst="rect">
            <a:avLst/>
          </a:prstGeom>
        </p:spPr>
      </p:pic>
      <p:pic>
        <p:nvPicPr>
          <p:cNvPr id="21" name="Picture 20"/>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65816" y="5113250"/>
            <a:ext cx="2551094" cy="167617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50"/>
                                        <p:tgtEl>
                                          <p:spTgt spid="14"/>
                                        </p:tgtEl>
                                      </p:cBhvr>
                                    </p:animEffect>
                                    <p:set>
                                      <p:cBhvr>
                                        <p:cTn id="26"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DVSECTIONID" val="otb5iYcBF5pNknMcsH5Nw4"/>
</p:tagLst>
</file>

<file path=ppt/tags/tag3.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2239</Words>
  <Application>Microsoft Office PowerPoint</Application>
  <PresentationFormat>On-screen Show (4:3)</PresentationFormat>
  <Paragraphs>344</Paragraphs>
  <Slides>90</Slides>
  <Notes>13</Notes>
  <HiddenSlides>0</HiddenSlides>
  <MMClips>2</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Introducing PowerPoint 2010</vt:lpstr>
      <vt:lpstr>introducing  A NATION BUILDING PLAN</vt:lpstr>
      <vt:lpstr>PowerPoint Presentation</vt:lpstr>
      <vt:lpstr>Needs of Humans (society) on this planet</vt:lpstr>
      <vt:lpstr>Handout Exercise 1 Page 2</vt:lpstr>
      <vt:lpstr>Greatest Country in the World! Because?</vt:lpstr>
      <vt:lpstr>American Dream</vt:lpstr>
      <vt:lpstr>???? Is this America as well????</vt:lpstr>
      <vt:lpstr>Hand out Exercise 2 Page 6</vt:lpstr>
      <vt:lpstr>PowerPoint Presentation</vt:lpstr>
      <vt:lpstr>PowerPoint Presentation</vt:lpstr>
      <vt:lpstr> On the Death of U.S. Capitalism  By James Stewart (LaVida News Staff 1995) </vt:lpstr>
      <vt:lpstr>PowerPoint Presentation</vt:lpstr>
      <vt:lpstr>The Revolution, the Struggle….what is it? </vt:lpstr>
      <vt:lpstr>PowerPoint Presentation</vt:lpstr>
      <vt:lpstr>So………</vt:lpstr>
      <vt:lpstr>With that said…..???</vt:lpstr>
      <vt:lpstr>Conscious Community  (Reality vs. Alternative Reality)</vt:lpstr>
      <vt:lpstr>PowerPoint Presentation</vt:lpstr>
      <vt:lpstr>PowerPoint Presentation</vt:lpstr>
      <vt:lpstr>The Deprogramming of the Negro</vt:lpstr>
      <vt:lpstr>The N-variable Place holder for Original PowerPoint     </vt:lpstr>
      <vt:lpstr>Both are black and loved by the Creator. Both serve a purpose. Who is made for the future? Who is made to exist in this world AND the next? One? Both? Neither? </vt:lpstr>
      <vt:lpstr>Dehumanization of victims</vt:lpstr>
      <vt:lpstr> Business Entertainment War Neighborhood Schools Government Work place Dating Career Religion Environment HealthCare Marriage Family Prisons Police Weddings Food Future Past   </vt:lpstr>
      <vt:lpstr>The Requirement for a Nation</vt:lpstr>
      <vt:lpstr>PowerPoint Presentation</vt:lpstr>
      <vt:lpstr>Hand out Exercise 3 Page 10</vt:lpstr>
      <vt:lpstr>Nation Building starts with the right people to build.  Reinvent yourself…. Start with a new core.</vt:lpstr>
      <vt:lpstr>The Intellectual deconstruction of emotions “T'san s'at” is the intellectual deconstruction of emotional patterns, the process by which Vulcans were able to control their emotions. It is a life-long process.</vt:lpstr>
      <vt:lpstr>Love, Logic and (Science)Literacy</vt:lpstr>
      <vt:lpstr>PowerPoint Presentation</vt:lpstr>
      <vt:lpstr>Core Novus Techniques for “refined sensibilities.”</vt:lpstr>
      <vt:lpstr>Ma’at and Unity</vt:lpstr>
      <vt:lpstr>PowerPoint Presentation</vt:lpstr>
      <vt:lpstr> (From Revolution to Renaissance)</vt:lpstr>
      <vt:lpstr>Hand out Exercise 4 Page 15</vt:lpstr>
      <vt:lpstr>PowerPoint Presentation</vt:lpstr>
      <vt:lpstr>PowerPoint Presentation</vt:lpstr>
      <vt:lpstr>You don’t know Africa.</vt:lpstr>
      <vt:lpstr>Africa today in most areas</vt:lpstr>
      <vt:lpstr>African Cities</vt:lpstr>
      <vt:lpstr>PowerPoint Presentation</vt:lpstr>
      <vt:lpstr>Choice</vt:lpstr>
      <vt:lpstr>Same Difference </vt:lpstr>
      <vt:lpstr>PowerPoint Presentation</vt:lpstr>
      <vt:lpstr>PowerPoint Presentation</vt:lpstr>
      <vt:lpstr>PowerPoint Presentation</vt:lpstr>
      <vt:lpstr>PowerPoint Presentation</vt:lpstr>
      <vt:lpstr>More than just something in common, we are the same. </vt:lpstr>
      <vt:lpstr>PowerPoint Presentation</vt:lpstr>
      <vt:lpstr>Exercise 5 Page 17</vt:lpstr>
      <vt:lpstr>End of Part I</vt:lpstr>
      <vt:lpstr>A Nation Building Plan</vt:lpstr>
      <vt:lpstr>PowerPoint Presentation</vt:lpstr>
      <vt:lpstr>PowerPoint Presentation</vt:lpstr>
      <vt:lpstr>PowerPoint Presentation</vt:lpstr>
      <vt:lpstr>Post Nation State  Core Novus The Conscious Community  Plan Potentials</vt:lpstr>
      <vt:lpstr>Pre Nation State</vt:lpstr>
      <vt:lpstr>“Dead Malls”</vt:lpstr>
      <vt:lpstr>Space within the same community</vt:lpstr>
      <vt:lpstr>Dead Mall Projects  (City-State Experiments for the larger picture)</vt:lpstr>
      <vt:lpstr>The need for Dead Mall Projects….Why?</vt:lpstr>
      <vt:lpstr>Nation Building businesses and projects ONLY!</vt:lpstr>
      <vt:lpstr>(Handout exercise 2 Page 5)</vt:lpstr>
      <vt:lpstr>PowerPoint Presentation</vt:lpstr>
      <vt:lpstr>PowerPoint Presentation</vt:lpstr>
      <vt:lpstr>Equipment, products and supplies made here and needed there.</vt:lpstr>
      <vt:lpstr>Unity is needed more so than money, land resources, etc., for a nation to thrive.</vt:lpstr>
      <vt:lpstr>(Handout Exercise  1 Page 2)</vt:lpstr>
      <vt:lpstr>What can you do to create a Dead Mall Project in your area?</vt:lpstr>
      <vt:lpstr>By the way, why a space agency? NERD!</vt:lpstr>
      <vt:lpstr>Space Industrial Complex  and economic growth</vt:lpstr>
      <vt:lpstr>(Handout Exercise) 2 Page 9</vt:lpstr>
      <vt:lpstr>Getting Started….accidently on purpose. </vt:lpstr>
      <vt:lpstr>PowerPoint Presentation</vt:lpstr>
      <vt:lpstr>PowerPoint Presentation</vt:lpstr>
      <vt:lpstr>Make the things everyone needs</vt:lpstr>
      <vt:lpstr>     How the United States of Africa gets its Products &amp; Services</vt:lpstr>
      <vt:lpstr>No reason to reinvent the wheel. Strive for perfection.</vt:lpstr>
      <vt:lpstr>PowerPoint Presentation</vt:lpstr>
      <vt:lpstr>Community</vt:lpstr>
      <vt:lpstr>PowerPoint Presentation</vt:lpstr>
      <vt:lpstr>Comm-Unity (African Infrastructure)</vt:lpstr>
      <vt:lpstr>Becoming A Nation By Jim Hoagland Washington Post Sunday, December 5,1999 </vt:lpstr>
      <vt:lpstr>PowerPoint Presentation</vt:lpstr>
      <vt:lpstr> Final thoughts… The past must be the past, the future is our concern. Avoid cults, cult thinking &amp; ridiculously strict rules and Draconian behavior. This is not meant to make a profit, zero cost. Learn all you can, serve humanity, seek the Creator.</vt:lpstr>
      <vt:lpstr>Products &amp; Services…. This has to STOP or we are going nowhere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2017-03-17T19:28:34Z</dcterms:created>
  <dcterms:modified xsi:type="dcterms:W3CDTF">2017-04-26T02:08:47Z</dcterms:modified>
</cp:coreProperties>
</file>